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FD028F6-74F4-4F2E-99A3-0614816E0E69}">
  <a:tblStyle styleId="{7FD028F6-74F4-4F2E-99A3-0614816E0E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33"/>
    <p:restoredTop sz="91718"/>
  </p:normalViewPr>
  <p:slideViewPr>
    <p:cSldViewPr snapToGrid="0">
      <p:cViewPr>
        <p:scale>
          <a:sx n="114" d="100"/>
          <a:sy n="114" d="100"/>
        </p:scale>
        <p:origin x="-1024" y="-9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280599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9c45342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9c4534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9090756a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9090756a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9ba6b35f0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9ba6b35f0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9ba6b35f0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9ba6b35f0_0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9b84cdfa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9b84cdfa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5b09a965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d5b09a965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e9090756a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e9090756a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9090756a_1_23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9090756a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933c8c4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933c8c4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9090756a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9090756a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9090756a_1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e9090756a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91e1f3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d91e1f3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9b84cdfa6_1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9b84cdfa6_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9b84cdfa6_1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9b84cdfa6_1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2.png"/><Relationship Id="rId1" Type="http://schemas.openxmlformats.org/officeDocument/2006/relationships/video" Target="https://www.youtube.com/embed/0MxK5x3CyL0?feature=oembed" TargetMode="External"/><Relationship Id="rId2"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St. Peter’s Episcopal Church </a:t>
            </a:r>
            <a:endParaRPr dirty="0"/>
          </a:p>
        </p:txBody>
      </p:sp>
      <p:sp>
        <p:nvSpPr>
          <p:cNvPr id="68" name="Google Shape;68;p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Community Based Research &amp; Service Learning </a:t>
            </a:r>
            <a:endParaRPr dirty="0"/>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52"/>
        <p:cNvGrpSpPr/>
        <p:nvPr/>
      </p:nvGrpSpPr>
      <p:grpSpPr>
        <a:xfrm>
          <a:off x="0" y="0"/>
          <a:ext cx="0" cy="0"/>
          <a:chOff x="0" y="0"/>
          <a:chExt cx="0" cy="0"/>
        </a:xfrm>
      </p:grpSpPr>
      <p:grpSp>
        <p:nvGrpSpPr>
          <p:cNvPr id="153" name="Google Shape;153;p22"/>
          <p:cNvGrpSpPr/>
          <p:nvPr/>
        </p:nvGrpSpPr>
        <p:grpSpPr>
          <a:xfrm rot="2696134">
            <a:off x="-99045" y="1337372"/>
            <a:ext cx="3773984" cy="3814802"/>
            <a:chOff x="1293736" y="1258050"/>
            <a:chExt cx="4499862" cy="4518775"/>
          </a:xfrm>
        </p:grpSpPr>
        <p:sp>
          <p:nvSpPr>
            <p:cNvPr id="154" name="Google Shape;154;p22"/>
            <p:cNvSpPr/>
            <p:nvPr/>
          </p:nvSpPr>
          <p:spPr>
            <a:xfrm rot="2700000">
              <a:off x="2286374" y="1011412"/>
              <a:ext cx="561726" cy="3040276"/>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22"/>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0944A1"/>
                </a:solidFill>
                <a:latin typeface="Roboto"/>
                <a:ea typeface="Roboto"/>
                <a:cs typeface="Roboto"/>
                <a:sym typeface="Roboto"/>
              </a:endParaRPr>
            </a:p>
          </p:txBody>
        </p:sp>
        <p:sp>
          <p:nvSpPr>
            <p:cNvPr id="156" name="Google Shape;156;p22"/>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dirty="0">
                  <a:solidFill>
                    <a:srgbClr val="FFFFFF"/>
                  </a:solidFill>
                  <a:latin typeface="Roboto"/>
                  <a:ea typeface="Roboto"/>
                  <a:cs typeface="Roboto"/>
                  <a:sym typeface="Roboto"/>
                </a:rPr>
                <a:t>Neighbors’ Night</a:t>
              </a:r>
              <a:endParaRPr sz="800" b="1" dirty="0">
                <a:solidFill>
                  <a:srgbClr val="FFFFFF"/>
                </a:solidFill>
                <a:latin typeface="Roboto"/>
                <a:ea typeface="Roboto"/>
                <a:cs typeface="Roboto"/>
                <a:sym typeface="Roboto"/>
              </a:endParaRPr>
            </a:p>
          </p:txBody>
        </p:sp>
        <p:sp>
          <p:nvSpPr>
            <p:cNvPr id="157" name="Google Shape;157;p22"/>
            <p:cNvSpPr txBox="1"/>
            <p:nvPr/>
          </p:nvSpPr>
          <p:spPr>
            <a:xfrm rot="-2700000">
              <a:off x="2556417" y="2303541"/>
              <a:ext cx="2543463" cy="3015669"/>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SzPts val="800"/>
                <a:buFont typeface="Roboto"/>
                <a:buChar char="●"/>
              </a:pPr>
              <a:r>
                <a:rPr lang="en" sz="800" dirty="0">
                  <a:latin typeface="Roboto"/>
                  <a:ea typeface="Roboto"/>
                  <a:cs typeface="Roboto"/>
                  <a:sym typeface="Roboto"/>
                </a:rPr>
                <a:t>Student Program Coordinator in partnership with HWS CSEL</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Volunteer Recruitment</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Volunteer transportation</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Programing</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Program Set-Up and Breakdown </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Fundraising </a:t>
              </a:r>
              <a:endParaRPr sz="800" dirty="0">
                <a:latin typeface="Roboto"/>
                <a:ea typeface="Roboto"/>
                <a:cs typeface="Roboto"/>
                <a:sym typeface="Roboto"/>
              </a:endParaRPr>
            </a:p>
            <a:p>
              <a:pPr marL="0" lvl="0" indent="0" algn="l" rtl="0">
                <a:spcBef>
                  <a:spcPts val="1600"/>
                </a:spcBef>
                <a:spcAft>
                  <a:spcPts val="0"/>
                </a:spcAft>
                <a:buNone/>
              </a:pPr>
              <a:endParaRPr sz="800" dirty="0">
                <a:latin typeface="Roboto"/>
                <a:ea typeface="Roboto"/>
                <a:cs typeface="Roboto"/>
                <a:sym typeface="Roboto"/>
              </a:endParaRPr>
            </a:p>
            <a:p>
              <a:pPr marL="0" lvl="0" indent="0" algn="l" rtl="0">
                <a:spcBef>
                  <a:spcPts val="1600"/>
                </a:spcBef>
                <a:spcAft>
                  <a:spcPts val="1600"/>
                </a:spcAft>
                <a:buNone/>
              </a:pPr>
              <a:endParaRPr sz="800" dirty="0">
                <a:latin typeface="Roboto"/>
                <a:ea typeface="Roboto"/>
                <a:cs typeface="Roboto"/>
                <a:sym typeface="Roboto"/>
              </a:endParaRPr>
            </a:p>
          </p:txBody>
        </p:sp>
      </p:grpSp>
      <p:grpSp>
        <p:nvGrpSpPr>
          <p:cNvPr id="158" name="Google Shape;158;p22"/>
          <p:cNvGrpSpPr/>
          <p:nvPr/>
        </p:nvGrpSpPr>
        <p:grpSpPr>
          <a:xfrm rot="2698826">
            <a:off x="5452112" y="1331813"/>
            <a:ext cx="3796855" cy="3899437"/>
            <a:chOff x="1293736" y="1258050"/>
            <a:chExt cx="4576446" cy="4531546"/>
          </a:xfrm>
        </p:grpSpPr>
        <p:sp>
          <p:nvSpPr>
            <p:cNvPr id="159" name="Google Shape;159;p22"/>
            <p:cNvSpPr/>
            <p:nvPr/>
          </p:nvSpPr>
          <p:spPr>
            <a:xfrm rot="2700000">
              <a:off x="2286374" y="1011412"/>
              <a:ext cx="561726" cy="3040276"/>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22"/>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0944A1"/>
                </a:solidFill>
                <a:latin typeface="Roboto"/>
                <a:ea typeface="Roboto"/>
                <a:cs typeface="Roboto"/>
                <a:sym typeface="Roboto"/>
              </a:endParaRPr>
            </a:p>
          </p:txBody>
        </p:sp>
        <p:sp>
          <p:nvSpPr>
            <p:cNvPr id="161" name="Google Shape;161;p22"/>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dirty="0">
                  <a:solidFill>
                    <a:srgbClr val="FFFFFF"/>
                  </a:solidFill>
                  <a:latin typeface="Roboto"/>
                  <a:ea typeface="Roboto"/>
                  <a:cs typeface="Roboto"/>
                  <a:sym typeface="Roboto"/>
                </a:rPr>
                <a:t>Cooking Matters</a:t>
              </a:r>
              <a:endParaRPr sz="800" b="1" dirty="0">
                <a:solidFill>
                  <a:srgbClr val="FFFFFF"/>
                </a:solidFill>
                <a:latin typeface="Roboto"/>
                <a:ea typeface="Roboto"/>
                <a:cs typeface="Roboto"/>
                <a:sym typeface="Roboto"/>
              </a:endParaRPr>
            </a:p>
          </p:txBody>
        </p:sp>
        <p:sp>
          <p:nvSpPr>
            <p:cNvPr id="162" name="Google Shape;162;p22"/>
            <p:cNvSpPr txBox="1"/>
            <p:nvPr/>
          </p:nvSpPr>
          <p:spPr>
            <a:xfrm rot="-2700000">
              <a:off x="2672097" y="2255706"/>
              <a:ext cx="2452671" cy="3124281"/>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SzPts val="800"/>
                <a:buFont typeface="Roboto"/>
                <a:buChar char="●"/>
              </a:pPr>
              <a:r>
                <a:rPr lang="en" sz="800" dirty="0">
                  <a:latin typeface="Roboto"/>
                  <a:ea typeface="Roboto"/>
                  <a:cs typeface="Roboto"/>
                  <a:sym typeface="Roboto"/>
                </a:rPr>
                <a:t>Student Program Coordinator in partnership with HWS CSEL</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Volunteer Recruitment</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Volunteer transportation</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Programing</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Program Set-Up and Breakdown </a:t>
              </a:r>
              <a:endParaRPr sz="800" b="1" dirty="0">
                <a:latin typeface="Roboto"/>
                <a:ea typeface="Roboto"/>
                <a:cs typeface="Roboto"/>
                <a:sym typeface="Roboto"/>
              </a:endParaRPr>
            </a:p>
          </p:txBody>
        </p:sp>
      </p:grpSp>
      <p:grpSp>
        <p:nvGrpSpPr>
          <p:cNvPr id="163" name="Google Shape;163;p22"/>
          <p:cNvGrpSpPr/>
          <p:nvPr/>
        </p:nvGrpSpPr>
        <p:grpSpPr>
          <a:xfrm rot="2693403">
            <a:off x="2584928" y="1850587"/>
            <a:ext cx="3238222" cy="2207528"/>
            <a:chOff x="1047099" y="2241353"/>
            <a:chExt cx="3861053" cy="2614899"/>
          </a:xfrm>
        </p:grpSpPr>
        <p:sp>
          <p:nvSpPr>
            <p:cNvPr id="164" name="Google Shape;164;p22"/>
            <p:cNvSpPr/>
            <p:nvPr/>
          </p:nvSpPr>
          <p:spPr>
            <a:xfrm rot="2700000">
              <a:off x="2286374" y="1011412"/>
              <a:ext cx="561726" cy="3040276"/>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22"/>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b="1" dirty="0">
                <a:solidFill>
                  <a:srgbClr val="0944A1"/>
                </a:solidFill>
                <a:latin typeface="Roboto"/>
                <a:ea typeface="Roboto"/>
                <a:cs typeface="Roboto"/>
                <a:sym typeface="Roboto"/>
              </a:endParaRPr>
            </a:p>
          </p:txBody>
        </p:sp>
        <p:sp>
          <p:nvSpPr>
            <p:cNvPr id="166" name="Google Shape;166;p22"/>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dirty="0">
                  <a:solidFill>
                    <a:srgbClr val="FFFFFF"/>
                  </a:solidFill>
                  <a:latin typeface="Roboto"/>
                  <a:ea typeface="Roboto"/>
                  <a:cs typeface="Roboto"/>
                  <a:sym typeface="Roboto"/>
                </a:rPr>
                <a:t>SPCAA</a:t>
              </a:r>
              <a:endParaRPr sz="800" b="1" dirty="0">
                <a:solidFill>
                  <a:srgbClr val="FFFFFF"/>
                </a:solidFill>
                <a:latin typeface="Roboto"/>
                <a:ea typeface="Roboto"/>
                <a:cs typeface="Roboto"/>
                <a:sym typeface="Roboto"/>
              </a:endParaRPr>
            </a:p>
          </p:txBody>
        </p:sp>
        <p:sp>
          <p:nvSpPr>
            <p:cNvPr id="167" name="Google Shape;167;p22"/>
            <p:cNvSpPr txBox="1"/>
            <p:nvPr/>
          </p:nvSpPr>
          <p:spPr>
            <a:xfrm rot="18906597">
              <a:off x="2476695" y="2336548"/>
              <a:ext cx="2431457" cy="2519704"/>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SzPts val="800"/>
                <a:buFont typeface="Roboto"/>
                <a:buChar char="●"/>
              </a:pPr>
              <a:r>
                <a:rPr lang="en" sz="800" dirty="0">
                  <a:latin typeface="Roboto"/>
                  <a:ea typeface="Roboto"/>
                  <a:cs typeface="Roboto"/>
                  <a:sym typeface="Roboto"/>
                </a:rPr>
                <a:t>Event programing</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Event organization</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Event set-up and break down </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Community outreach </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Event promotion and advertisement</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Program packet design and editing </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Website design and editing </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Inter-departmental coordinating</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Office and “housekeeping”  tasks</a:t>
              </a:r>
              <a:endParaRPr sz="800" dirty="0">
                <a:latin typeface="Roboto"/>
                <a:ea typeface="Roboto"/>
                <a:cs typeface="Roboto"/>
                <a:sym typeface="Roboto"/>
              </a:endParaRPr>
            </a:p>
            <a:p>
              <a:pPr marL="457200" lvl="0" indent="-279400" algn="l" rtl="0">
                <a:spcBef>
                  <a:spcPts val="0"/>
                </a:spcBef>
                <a:spcAft>
                  <a:spcPts val="0"/>
                </a:spcAft>
                <a:buSzPts val="800"/>
                <a:buFont typeface="Roboto"/>
                <a:buChar char="●"/>
              </a:pPr>
              <a:r>
                <a:rPr lang="en" sz="800" dirty="0">
                  <a:latin typeface="Roboto"/>
                  <a:ea typeface="Roboto"/>
                  <a:cs typeface="Roboto"/>
                  <a:sym typeface="Roboto"/>
                </a:rPr>
                <a:t>Sound and audio technician </a:t>
              </a:r>
              <a:endParaRPr sz="800" dirty="0">
                <a:latin typeface="Roboto"/>
                <a:ea typeface="Roboto"/>
                <a:cs typeface="Roboto"/>
                <a:sym typeface="Roboto"/>
              </a:endParaRPr>
            </a:p>
            <a:p>
              <a:pPr marL="457200" lvl="0" indent="0" algn="l" rtl="0">
                <a:spcBef>
                  <a:spcPts val="1600"/>
                </a:spcBef>
                <a:spcAft>
                  <a:spcPts val="1600"/>
                </a:spcAft>
                <a:buNone/>
              </a:pPr>
              <a:endParaRPr sz="800" dirty="0">
                <a:latin typeface="Roboto"/>
                <a:ea typeface="Roboto"/>
                <a:cs typeface="Roboto"/>
                <a:sym typeface="Roboto"/>
              </a:endParaRPr>
            </a:p>
          </p:txBody>
        </p:sp>
      </p:grpSp>
      <p:sp>
        <p:nvSpPr>
          <p:cNvPr id="168" name="Google Shape;168;p22"/>
          <p:cNvSpPr txBox="1">
            <a:spLocks noGrp="1"/>
          </p:cNvSpPr>
          <p:nvPr>
            <p:ph type="title"/>
          </p:nvPr>
        </p:nvSpPr>
        <p:spPr>
          <a:xfrm>
            <a:off x="471900" y="738725"/>
            <a:ext cx="8222100" cy="767700"/>
          </a:xfrm>
          <a:prstGeom prst="rect">
            <a:avLst/>
          </a:prstGeom>
          <a:effectLst/>
        </p:spPr>
        <p:txBody>
          <a:bodyPr spcFirstLastPara="1" wrap="square" lIns="91425" tIns="91425" rIns="91425" bIns="91425" anchor="b" anchorCtr="0">
            <a:noAutofit/>
          </a:bodyPr>
          <a:lstStyle/>
          <a:p>
            <a:pPr marL="0" lvl="0" indent="0" algn="l" rtl="0">
              <a:spcBef>
                <a:spcPts val="0"/>
              </a:spcBef>
              <a:spcAft>
                <a:spcPts val="0"/>
              </a:spcAft>
              <a:buNone/>
            </a:pPr>
            <a:r>
              <a:rPr lang="en" b="1" dirty="0"/>
              <a:t>My Role in These Programs</a:t>
            </a:r>
            <a:endParaRPr sz="1400" b="1" i="1" dirty="0"/>
          </a:p>
          <a:p>
            <a:pPr marL="0" lvl="0" indent="0" algn="l" rtl="0">
              <a:spcBef>
                <a:spcPts val="400"/>
              </a:spcBef>
              <a:spcAft>
                <a:spcPts val="400"/>
              </a:spcAft>
              <a:buNone/>
            </a:pPr>
            <a:r>
              <a:rPr lang="en" sz="1600" b="1" i="1" dirty="0"/>
              <a:t>Typical tasks and responsibilities  </a:t>
            </a:r>
            <a:endParaRPr sz="1600" b="1" i="1" dirty="0"/>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72"/>
        <p:cNvGrpSpPr/>
        <p:nvPr/>
      </p:nvGrpSpPr>
      <p:grpSpPr>
        <a:xfrm>
          <a:off x="0" y="0"/>
          <a:ext cx="0" cy="0"/>
          <a:chOff x="0" y="0"/>
          <a:chExt cx="0" cy="0"/>
        </a:xfrm>
      </p:grpSpPr>
      <p:sp>
        <p:nvSpPr>
          <p:cNvPr id="173" name="Google Shape;173;p23"/>
          <p:cNvSpPr/>
          <p:nvPr/>
        </p:nvSpPr>
        <p:spPr>
          <a:xfrm rot="-5400000">
            <a:off x="6543154" y="622699"/>
            <a:ext cx="433800" cy="2952300"/>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23"/>
          <p:cNvSpPr/>
          <p:nvPr/>
        </p:nvSpPr>
        <p:spPr>
          <a:xfrm rot="-5400000">
            <a:off x="6462260" y="1845932"/>
            <a:ext cx="470975" cy="3076913"/>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23"/>
          <p:cNvSpPr/>
          <p:nvPr/>
        </p:nvSpPr>
        <p:spPr>
          <a:xfrm rot="-5400000">
            <a:off x="6478414" y="3123831"/>
            <a:ext cx="393271" cy="3089100"/>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23"/>
          <p:cNvSpPr/>
          <p:nvPr/>
        </p:nvSpPr>
        <p:spPr>
          <a:xfrm rot="-5400000">
            <a:off x="6442845" y="2706930"/>
            <a:ext cx="440529" cy="3089100"/>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23"/>
          <p:cNvSpPr/>
          <p:nvPr/>
        </p:nvSpPr>
        <p:spPr>
          <a:xfrm rot="-5400000">
            <a:off x="6482647" y="1395409"/>
            <a:ext cx="430200" cy="3089100"/>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23"/>
          <p:cNvSpPr/>
          <p:nvPr/>
        </p:nvSpPr>
        <p:spPr>
          <a:xfrm rot="-5400000">
            <a:off x="6427686" y="2292661"/>
            <a:ext cx="494725" cy="3089100"/>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23"/>
          <p:cNvSpPr txBox="1">
            <a:spLocks noGrp="1"/>
          </p:cNvSpPr>
          <p:nvPr>
            <p:ph type="title"/>
          </p:nvPr>
        </p:nvSpPr>
        <p:spPr>
          <a:xfrm>
            <a:off x="103225" y="716200"/>
            <a:ext cx="8222100" cy="767700"/>
          </a:xfrm>
          <a:prstGeom prst="rect">
            <a:avLst/>
          </a:prstGeom>
          <a:effectLst/>
        </p:spPr>
        <p:txBody>
          <a:bodyPr spcFirstLastPara="1" wrap="square" lIns="91425" tIns="91425" rIns="91425" bIns="91425" anchor="b" anchorCtr="0">
            <a:noAutofit/>
          </a:bodyPr>
          <a:lstStyle/>
          <a:p>
            <a:pPr marL="0" lvl="0" indent="0" algn="l" rtl="0">
              <a:spcBef>
                <a:spcPts val="0"/>
              </a:spcBef>
              <a:spcAft>
                <a:spcPts val="0"/>
              </a:spcAft>
              <a:buNone/>
            </a:pPr>
            <a:r>
              <a:rPr lang="en" b="1" dirty="0"/>
              <a:t>Reflection</a:t>
            </a:r>
            <a:endParaRPr sz="1400" b="1" i="1" dirty="0"/>
          </a:p>
          <a:p>
            <a:pPr marL="0" lvl="0" indent="0" algn="l" rtl="0">
              <a:spcBef>
                <a:spcPts val="400"/>
              </a:spcBef>
              <a:spcAft>
                <a:spcPts val="400"/>
              </a:spcAft>
              <a:buNone/>
            </a:pPr>
            <a:r>
              <a:rPr lang="en" sz="1600" b="1" i="1" dirty="0"/>
              <a:t>Takeaways from a successful and progressive non-profit</a:t>
            </a:r>
            <a:endParaRPr sz="1600" b="1" i="1" dirty="0"/>
          </a:p>
        </p:txBody>
      </p:sp>
      <p:sp>
        <p:nvSpPr>
          <p:cNvPr id="180" name="Google Shape;180;p23"/>
          <p:cNvSpPr/>
          <p:nvPr/>
        </p:nvSpPr>
        <p:spPr>
          <a:xfrm rot="-5400000">
            <a:off x="6526549" y="1036175"/>
            <a:ext cx="433800" cy="2952300"/>
          </a:xfrm>
          <a:prstGeom prst="roundRect">
            <a:avLst>
              <a:gd name="adj" fmla="val 50000"/>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1" name="Google Shape;181;p23"/>
          <p:cNvGrpSpPr/>
          <p:nvPr/>
        </p:nvGrpSpPr>
        <p:grpSpPr>
          <a:xfrm>
            <a:off x="936412" y="3148355"/>
            <a:ext cx="4842285" cy="433679"/>
            <a:chOff x="1431325" y="2473842"/>
            <a:chExt cx="6566700" cy="670500"/>
          </a:xfrm>
        </p:grpSpPr>
        <p:sp>
          <p:nvSpPr>
            <p:cNvPr id="182" name="Google Shape;182;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23"/>
            <p:cNvSpPr txBox="1"/>
            <p:nvPr/>
          </p:nvSpPr>
          <p:spPr>
            <a:xfrm>
              <a:off x="5209903" y="2480588"/>
              <a:ext cx="21945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Establish a timeline and goals </a:t>
              </a:r>
              <a:endParaRPr sz="800" dirty="0">
                <a:solidFill>
                  <a:srgbClr val="FFFFFF"/>
                </a:solidFill>
                <a:latin typeface="Roboto"/>
                <a:ea typeface="Roboto"/>
                <a:cs typeface="Roboto"/>
                <a:sym typeface="Roboto"/>
              </a:endParaRPr>
            </a:p>
          </p:txBody>
        </p:sp>
        <p:sp>
          <p:nvSpPr>
            <p:cNvPr id="184" name="Google Shape;184;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dirty="0">
                  <a:solidFill>
                    <a:srgbClr val="FFFFFF"/>
                  </a:solidFill>
                  <a:latin typeface="Roboto"/>
                  <a:ea typeface="Roboto"/>
                  <a:cs typeface="Roboto"/>
                  <a:sym typeface="Roboto"/>
                </a:rPr>
                <a:t>Plan</a:t>
              </a:r>
              <a:endParaRPr sz="1300" dirty="0">
                <a:solidFill>
                  <a:srgbClr val="FFFFFF"/>
                </a:solidFill>
                <a:latin typeface="Roboto"/>
                <a:ea typeface="Roboto"/>
                <a:cs typeface="Roboto"/>
                <a:sym typeface="Roboto"/>
              </a:endParaRPr>
            </a:p>
          </p:txBody>
        </p:sp>
        <p:sp>
          <p:nvSpPr>
            <p:cNvPr id="185" name="Google Shape;185;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2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latin typeface="Roboto Light"/>
                <a:ea typeface="Roboto Light"/>
                <a:cs typeface="Roboto Light"/>
                <a:sym typeface="Roboto Light"/>
              </a:endParaRPr>
            </a:p>
          </p:txBody>
        </p:sp>
        <p:cxnSp>
          <p:nvCxnSpPr>
            <p:cNvPr id="188" name="Google Shape;188;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89" name="Google Shape;189;p23"/>
          <p:cNvGrpSpPr/>
          <p:nvPr/>
        </p:nvGrpSpPr>
        <p:grpSpPr>
          <a:xfrm>
            <a:off x="935570" y="2708322"/>
            <a:ext cx="4842285" cy="433679"/>
            <a:chOff x="1431325" y="2473842"/>
            <a:chExt cx="6566700" cy="670500"/>
          </a:xfrm>
        </p:grpSpPr>
        <p:sp>
          <p:nvSpPr>
            <p:cNvPr id="190" name="Google Shape;190;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91;p23"/>
            <p:cNvSpPr txBox="1"/>
            <p:nvPr/>
          </p:nvSpPr>
          <p:spPr>
            <a:xfrm>
              <a:off x="5193701" y="2480583"/>
              <a:ext cx="27066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Identify what  the organization hopes to become</a:t>
              </a:r>
              <a:endParaRPr sz="800" dirty="0">
                <a:solidFill>
                  <a:srgbClr val="FFFFFF"/>
                </a:solidFill>
                <a:latin typeface="Roboto"/>
                <a:ea typeface="Roboto"/>
                <a:cs typeface="Roboto"/>
                <a:sym typeface="Roboto"/>
              </a:endParaRPr>
            </a:p>
          </p:txBody>
        </p:sp>
        <p:sp>
          <p:nvSpPr>
            <p:cNvPr id="192" name="Google Shape;192;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dirty="0">
                  <a:solidFill>
                    <a:srgbClr val="FFFFFF"/>
                  </a:solidFill>
                  <a:latin typeface="Roboto"/>
                  <a:ea typeface="Roboto"/>
                  <a:cs typeface="Roboto"/>
                  <a:sym typeface="Roboto"/>
                </a:rPr>
                <a:t>Vision</a:t>
              </a:r>
              <a:endParaRPr sz="1300" dirty="0">
                <a:solidFill>
                  <a:srgbClr val="FFFFFF"/>
                </a:solidFill>
                <a:latin typeface="Roboto"/>
                <a:ea typeface="Roboto"/>
                <a:cs typeface="Roboto"/>
                <a:sym typeface="Roboto"/>
              </a:endParaRPr>
            </a:p>
          </p:txBody>
        </p:sp>
        <p:sp>
          <p:nvSpPr>
            <p:cNvPr id="193" name="Google Shape;193;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2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latin typeface="Roboto Light"/>
                <a:ea typeface="Roboto Light"/>
                <a:cs typeface="Roboto Light"/>
                <a:sym typeface="Roboto Light"/>
              </a:endParaRPr>
            </a:p>
          </p:txBody>
        </p:sp>
        <p:cxnSp>
          <p:nvCxnSpPr>
            <p:cNvPr id="196" name="Google Shape;196;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197" name="Google Shape;197;p23"/>
          <p:cNvGrpSpPr/>
          <p:nvPr/>
        </p:nvGrpSpPr>
        <p:grpSpPr>
          <a:xfrm>
            <a:off x="935052" y="3572013"/>
            <a:ext cx="4891232" cy="433679"/>
            <a:chOff x="1431325" y="2473842"/>
            <a:chExt cx="6633079" cy="670500"/>
          </a:xfrm>
        </p:grpSpPr>
        <p:sp>
          <p:nvSpPr>
            <p:cNvPr id="198" name="Google Shape;198;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23"/>
            <p:cNvSpPr txBox="1"/>
            <p:nvPr/>
          </p:nvSpPr>
          <p:spPr>
            <a:xfrm>
              <a:off x="5209904" y="2480577"/>
              <a:ext cx="28545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800" dirty="0">
                  <a:solidFill>
                    <a:srgbClr val="FFFFFF"/>
                  </a:solidFill>
                  <a:latin typeface="Roboto"/>
                  <a:ea typeface="Roboto"/>
                  <a:cs typeface="Roboto"/>
                  <a:sym typeface="Roboto"/>
                </a:rPr>
                <a:t>Find</a:t>
              </a:r>
              <a:r>
                <a:rPr lang="en" sz="800" dirty="0">
                  <a:solidFill>
                    <a:srgbClr val="FFFFFF"/>
                  </a:solidFill>
                  <a:latin typeface="Roboto"/>
                  <a:ea typeface="Roboto"/>
                  <a:cs typeface="Roboto"/>
                  <a:sym typeface="Roboto"/>
                </a:rPr>
                <a:t>  those with skills that are both needed and desired</a:t>
              </a:r>
              <a:endParaRPr sz="800" dirty="0">
                <a:solidFill>
                  <a:srgbClr val="FFFFFF"/>
                </a:solidFill>
                <a:latin typeface="Roboto"/>
                <a:ea typeface="Roboto"/>
                <a:cs typeface="Roboto"/>
                <a:sym typeface="Roboto"/>
              </a:endParaRPr>
            </a:p>
          </p:txBody>
        </p:sp>
        <p:sp>
          <p:nvSpPr>
            <p:cNvPr id="200" name="Google Shape;200;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dirty="0">
                  <a:solidFill>
                    <a:srgbClr val="FFFFFF"/>
                  </a:solidFill>
                  <a:latin typeface="Roboto"/>
                  <a:ea typeface="Roboto"/>
                  <a:cs typeface="Roboto"/>
                  <a:sym typeface="Roboto"/>
                </a:rPr>
                <a:t>Create Your Team</a:t>
              </a:r>
              <a:endParaRPr sz="1300" dirty="0">
                <a:solidFill>
                  <a:srgbClr val="FFFFFF"/>
                </a:solidFill>
                <a:latin typeface="Roboto"/>
                <a:ea typeface="Roboto"/>
                <a:cs typeface="Roboto"/>
                <a:sym typeface="Roboto"/>
              </a:endParaRPr>
            </a:p>
          </p:txBody>
        </p:sp>
        <p:sp>
          <p:nvSpPr>
            <p:cNvPr id="201" name="Google Shape;201;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2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latin typeface="Roboto Light"/>
                <a:ea typeface="Roboto Light"/>
                <a:cs typeface="Roboto Light"/>
                <a:sym typeface="Roboto Light"/>
              </a:endParaRPr>
            </a:p>
          </p:txBody>
        </p:sp>
        <p:cxnSp>
          <p:nvCxnSpPr>
            <p:cNvPr id="204" name="Google Shape;204;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205" name="Google Shape;205;p23"/>
          <p:cNvGrpSpPr/>
          <p:nvPr/>
        </p:nvGrpSpPr>
        <p:grpSpPr>
          <a:xfrm>
            <a:off x="933756" y="3984928"/>
            <a:ext cx="4842285" cy="467386"/>
            <a:chOff x="1431325" y="2473842"/>
            <a:chExt cx="6566700" cy="670500"/>
          </a:xfrm>
        </p:grpSpPr>
        <p:sp>
          <p:nvSpPr>
            <p:cNvPr id="206" name="Google Shape;206;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23"/>
            <p:cNvSpPr txBox="1"/>
            <p:nvPr/>
          </p:nvSpPr>
          <p:spPr>
            <a:xfrm>
              <a:off x="5209885" y="2473848"/>
              <a:ext cx="278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Identify those with means to support the organization and get them on board</a:t>
              </a:r>
              <a:endParaRPr sz="800" dirty="0">
                <a:solidFill>
                  <a:srgbClr val="FFFFFF"/>
                </a:solidFill>
                <a:latin typeface="Roboto"/>
                <a:ea typeface="Roboto"/>
                <a:cs typeface="Roboto"/>
                <a:sym typeface="Roboto"/>
              </a:endParaRPr>
            </a:p>
          </p:txBody>
        </p:sp>
        <p:sp>
          <p:nvSpPr>
            <p:cNvPr id="208" name="Google Shape;208;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dirty="0">
                  <a:solidFill>
                    <a:srgbClr val="FFFFFF"/>
                  </a:solidFill>
                  <a:latin typeface="Roboto"/>
                  <a:ea typeface="Roboto"/>
                  <a:cs typeface="Roboto"/>
                  <a:sym typeface="Roboto"/>
                </a:rPr>
                <a:t>Stakeholders</a:t>
              </a:r>
              <a:endParaRPr sz="1300" dirty="0">
                <a:solidFill>
                  <a:srgbClr val="FFFFFF"/>
                </a:solidFill>
                <a:latin typeface="Roboto"/>
                <a:ea typeface="Roboto"/>
                <a:cs typeface="Roboto"/>
                <a:sym typeface="Roboto"/>
              </a:endParaRPr>
            </a:p>
          </p:txBody>
        </p:sp>
        <p:sp>
          <p:nvSpPr>
            <p:cNvPr id="209" name="Google Shape;209;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2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latin typeface="Roboto Light"/>
                <a:ea typeface="Roboto Light"/>
                <a:cs typeface="Roboto Light"/>
                <a:sym typeface="Roboto Light"/>
              </a:endParaRPr>
            </a:p>
          </p:txBody>
        </p:sp>
        <p:cxnSp>
          <p:nvCxnSpPr>
            <p:cNvPr id="212" name="Google Shape;212;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213" name="Google Shape;213;p23"/>
          <p:cNvGrpSpPr/>
          <p:nvPr/>
        </p:nvGrpSpPr>
        <p:grpSpPr>
          <a:xfrm>
            <a:off x="934800" y="2294911"/>
            <a:ext cx="4842285" cy="433679"/>
            <a:chOff x="1431325" y="2473842"/>
            <a:chExt cx="6566700" cy="670500"/>
          </a:xfrm>
        </p:grpSpPr>
        <p:sp>
          <p:nvSpPr>
            <p:cNvPr id="214" name="Google Shape;214;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23"/>
            <p:cNvSpPr txBox="1"/>
            <p:nvPr/>
          </p:nvSpPr>
          <p:spPr>
            <a:xfrm>
              <a:off x="5209918" y="2481655"/>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Determine the organization’s core purpose and focus</a:t>
              </a:r>
              <a:endParaRPr sz="800" dirty="0">
                <a:solidFill>
                  <a:srgbClr val="FFFFFF"/>
                </a:solidFill>
                <a:latin typeface="Roboto"/>
                <a:ea typeface="Roboto"/>
                <a:cs typeface="Roboto"/>
                <a:sym typeface="Roboto"/>
              </a:endParaRPr>
            </a:p>
          </p:txBody>
        </p:sp>
        <p:sp>
          <p:nvSpPr>
            <p:cNvPr id="216" name="Google Shape;216;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dirty="0">
                  <a:solidFill>
                    <a:srgbClr val="FFFFFF"/>
                  </a:solidFill>
                  <a:latin typeface="Roboto"/>
                  <a:ea typeface="Roboto"/>
                  <a:cs typeface="Roboto"/>
                  <a:sym typeface="Roboto"/>
                </a:rPr>
                <a:t>Mission</a:t>
              </a:r>
              <a:endParaRPr sz="1200" dirty="0">
                <a:solidFill>
                  <a:srgbClr val="FFFFFF"/>
                </a:solidFill>
                <a:latin typeface="Roboto"/>
                <a:ea typeface="Roboto"/>
                <a:cs typeface="Roboto"/>
                <a:sym typeface="Roboto"/>
              </a:endParaRPr>
            </a:p>
          </p:txBody>
        </p:sp>
        <p:sp>
          <p:nvSpPr>
            <p:cNvPr id="217" name="Google Shape;217;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19" name="Google Shape;219;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grpSp>
        <p:nvGrpSpPr>
          <p:cNvPr id="220" name="Google Shape;220;p23"/>
          <p:cNvGrpSpPr/>
          <p:nvPr/>
        </p:nvGrpSpPr>
        <p:grpSpPr>
          <a:xfrm>
            <a:off x="933579" y="4427279"/>
            <a:ext cx="4842285" cy="433679"/>
            <a:chOff x="1431325" y="2473842"/>
            <a:chExt cx="6566700" cy="670500"/>
          </a:xfrm>
        </p:grpSpPr>
        <p:sp>
          <p:nvSpPr>
            <p:cNvPr id="221" name="Google Shape;221;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23"/>
            <p:cNvSpPr txBox="1"/>
            <p:nvPr/>
          </p:nvSpPr>
          <p:spPr>
            <a:xfrm>
              <a:off x="5209918" y="2473842"/>
              <a:ext cx="23379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Take decisive action</a:t>
              </a:r>
              <a:endParaRPr sz="800" dirty="0">
                <a:solidFill>
                  <a:srgbClr val="FFFFFF"/>
                </a:solidFill>
                <a:latin typeface="Roboto"/>
                <a:ea typeface="Roboto"/>
                <a:cs typeface="Roboto"/>
                <a:sym typeface="Roboto"/>
              </a:endParaRPr>
            </a:p>
          </p:txBody>
        </p:sp>
        <p:sp>
          <p:nvSpPr>
            <p:cNvPr id="223" name="Google Shape;223;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dirty="0">
                  <a:solidFill>
                    <a:srgbClr val="FFFFFF"/>
                  </a:solidFill>
                  <a:latin typeface="Roboto"/>
                  <a:ea typeface="Roboto"/>
                  <a:cs typeface="Roboto"/>
                  <a:sym typeface="Roboto"/>
                </a:rPr>
                <a:t>Act</a:t>
              </a:r>
              <a:endParaRPr sz="1300" dirty="0">
                <a:solidFill>
                  <a:srgbClr val="FFFFFF"/>
                </a:solidFill>
                <a:latin typeface="Roboto"/>
                <a:ea typeface="Roboto"/>
                <a:cs typeface="Roboto"/>
                <a:sym typeface="Roboto"/>
              </a:endParaRPr>
            </a:p>
          </p:txBody>
        </p:sp>
        <p:sp>
          <p:nvSpPr>
            <p:cNvPr id="224" name="Google Shape;224;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2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latin typeface="Roboto Light"/>
                <a:ea typeface="Roboto Light"/>
                <a:cs typeface="Roboto Light"/>
                <a:sym typeface="Roboto Light"/>
              </a:endParaRPr>
            </a:p>
          </p:txBody>
        </p:sp>
        <p:cxnSp>
          <p:nvCxnSpPr>
            <p:cNvPr id="227" name="Google Shape;227;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sp>
        <p:nvSpPr>
          <p:cNvPr id="228" name="Google Shape;228;p23"/>
          <p:cNvSpPr txBox="1"/>
          <p:nvPr/>
        </p:nvSpPr>
        <p:spPr>
          <a:xfrm>
            <a:off x="1046928" y="1913541"/>
            <a:ext cx="2559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Roboto"/>
              <a:ea typeface="Roboto"/>
              <a:cs typeface="Roboto"/>
              <a:sym typeface="Roboto"/>
            </a:endParaRPr>
          </a:p>
        </p:txBody>
      </p:sp>
      <p:grpSp>
        <p:nvGrpSpPr>
          <p:cNvPr id="229" name="Google Shape;229;p23"/>
          <p:cNvGrpSpPr/>
          <p:nvPr/>
        </p:nvGrpSpPr>
        <p:grpSpPr>
          <a:xfrm>
            <a:off x="936340" y="1870979"/>
            <a:ext cx="4942459" cy="433679"/>
            <a:chOff x="1431325" y="2473842"/>
            <a:chExt cx="6702548" cy="670500"/>
          </a:xfrm>
        </p:grpSpPr>
        <p:sp>
          <p:nvSpPr>
            <p:cNvPr id="230" name="Google Shape;230;p23"/>
            <p:cNvSpPr/>
            <p:nvPr/>
          </p:nvSpPr>
          <p:spPr>
            <a:xfrm rot="-5400000">
              <a:off x="4644475" y="-209208"/>
              <a:ext cx="670500" cy="6036600"/>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23"/>
            <p:cNvSpPr txBox="1"/>
            <p:nvPr/>
          </p:nvSpPr>
          <p:spPr>
            <a:xfrm>
              <a:off x="5275473" y="2474807"/>
              <a:ext cx="2858400" cy="657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Ideals to lead and guide by</a:t>
              </a:r>
              <a:endParaRPr sz="800" dirty="0">
                <a:solidFill>
                  <a:srgbClr val="FFFFFF"/>
                </a:solidFill>
                <a:latin typeface="Roboto"/>
                <a:ea typeface="Roboto"/>
                <a:cs typeface="Roboto"/>
                <a:sym typeface="Roboto"/>
              </a:endParaRPr>
            </a:p>
          </p:txBody>
        </p:sp>
        <p:sp>
          <p:nvSpPr>
            <p:cNvPr id="232" name="Google Shape;232;p23"/>
            <p:cNvSpPr txBox="1"/>
            <p:nvPr/>
          </p:nvSpPr>
          <p:spPr>
            <a:xfrm>
              <a:off x="2744681" y="2473842"/>
              <a:ext cx="2337900" cy="657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dirty="0">
                  <a:solidFill>
                    <a:srgbClr val="FFFFFF"/>
                  </a:solidFill>
                  <a:latin typeface="Roboto"/>
                  <a:ea typeface="Roboto"/>
                  <a:cs typeface="Roboto"/>
                  <a:sym typeface="Roboto"/>
                </a:rPr>
                <a:t>Values</a:t>
              </a:r>
              <a:endParaRPr sz="1300" dirty="0">
                <a:solidFill>
                  <a:srgbClr val="FFFFFF"/>
                </a:solidFill>
                <a:latin typeface="Roboto"/>
                <a:ea typeface="Roboto"/>
                <a:cs typeface="Roboto"/>
                <a:sym typeface="Roboto"/>
              </a:endParaRPr>
            </a:p>
          </p:txBody>
        </p:sp>
        <p:sp>
          <p:nvSpPr>
            <p:cNvPr id="233" name="Google Shape;233;p23"/>
            <p:cNvSpPr/>
            <p:nvPr/>
          </p:nvSpPr>
          <p:spPr>
            <a:xfrm rot="-5400000">
              <a:off x="1751875" y="2153292"/>
              <a:ext cx="670500" cy="1311600"/>
            </a:xfrm>
            <a:prstGeom prst="roundRect">
              <a:avLst>
                <a:gd name="adj" fmla="val 5000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23"/>
            <p:cNvSpPr/>
            <p:nvPr/>
          </p:nvSpPr>
          <p:spPr>
            <a:xfrm>
              <a:off x="1499580" y="2547844"/>
              <a:ext cx="522300" cy="522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23"/>
            <p:cNvSpPr/>
            <p:nvPr/>
          </p:nvSpPr>
          <p:spPr>
            <a:xfrm>
              <a:off x="2025174" y="2616792"/>
              <a:ext cx="608400" cy="39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rgbClr val="FFFFFF"/>
                </a:solidFill>
                <a:latin typeface="Roboto Light"/>
                <a:ea typeface="Roboto Light"/>
                <a:cs typeface="Roboto Light"/>
                <a:sym typeface="Roboto Light"/>
              </a:endParaRPr>
            </a:p>
          </p:txBody>
        </p:sp>
        <p:cxnSp>
          <p:nvCxnSpPr>
            <p:cNvPr id="236" name="Google Shape;236;p23"/>
            <p:cNvCxnSpPr/>
            <p:nvPr/>
          </p:nvCxnSpPr>
          <p:spPr>
            <a:xfrm>
              <a:off x="5209891" y="2585784"/>
              <a:ext cx="0" cy="444600"/>
            </a:xfrm>
            <a:prstGeom prst="straightConnector1">
              <a:avLst/>
            </a:prstGeom>
            <a:noFill/>
            <a:ln w="9525" cap="flat" cmpd="sng">
              <a:solidFill>
                <a:srgbClr val="FFFFFF"/>
              </a:solidFill>
              <a:prstDash val="dot"/>
              <a:round/>
              <a:headEnd type="none" w="sm" len="sm"/>
              <a:tailEnd type="none" w="sm" len="sm"/>
            </a:ln>
          </p:spPr>
        </p:cxnSp>
      </p:grpSp>
      <p:sp>
        <p:nvSpPr>
          <p:cNvPr id="237" name="Google Shape;237;p23"/>
          <p:cNvSpPr txBox="1"/>
          <p:nvPr/>
        </p:nvSpPr>
        <p:spPr>
          <a:xfrm>
            <a:off x="1046928" y="1913554"/>
            <a:ext cx="2559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D9D9D9"/>
              </a:solidFill>
              <a:latin typeface="Roboto"/>
              <a:ea typeface="Roboto"/>
              <a:cs typeface="Roboto"/>
              <a:sym typeface="Roboto"/>
            </a:endParaRPr>
          </a:p>
        </p:txBody>
      </p:sp>
      <p:sp>
        <p:nvSpPr>
          <p:cNvPr id="238" name="Google Shape;238;p23"/>
          <p:cNvSpPr txBox="1"/>
          <p:nvPr/>
        </p:nvSpPr>
        <p:spPr>
          <a:xfrm>
            <a:off x="1049410" y="1930155"/>
            <a:ext cx="2514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1</a:t>
            </a:r>
            <a:endParaRPr dirty="0">
              <a:solidFill>
                <a:srgbClr val="CCCCCC"/>
              </a:solidFill>
              <a:latin typeface="Roboto"/>
              <a:ea typeface="Roboto"/>
              <a:cs typeface="Roboto"/>
              <a:sym typeface="Roboto"/>
            </a:endParaRPr>
          </a:p>
        </p:txBody>
      </p:sp>
      <p:sp>
        <p:nvSpPr>
          <p:cNvPr id="239" name="Google Shape;239;p23"/>
          <p:cNvSpPr txBox="1"/>
          <p:nvPr/>
        </p:nvSpPr>
        <p:spPr>
          <a:xfrm>
            <a:off x="1049410" y="2339946"/>
            <a:ext cx="2514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2</a:t>
            </a:r>
            <a:endParaRPr dirty="0">
              <a:solidFill>
                <a:srgbClr val="CCCCCC"/>
              </a:solidFill>
              <a:latin typeface="Roboto"/>
              <a:ea typeface="Roboto"/>
              <a:cs typeface="Roboto"/>
              <a:sym typeface="Roboto"/>
            </a:endParaRPr>
          </a:p>
        </p:txBody>
      </p:sp>
      <p:sp>
        <p:nvSpPr>
          <p:cNvPr id="240" name="Google Shape;240;p23"/>
          <p:cNvSpPr txBox="1"/>
          <p:nvPr/>
        </p:nvSpPr>
        <p:spPr>
          <a:xfrm>
            <a:off x="1049410" y="2797386"/>
            <a:ext cx="2514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3</a:t>
            </a:r>
            <a:endParaRPr dirty="0">
              <a:solidFill>
                <a:srgbClr val="CCCCCC"/>
              </a:solidFill>
              <a:latin typeface="Roboto"/>
              <a:ea typeface="Roboto"/>
              <a:cs typeface="Roboto"/>
              <a:sym typeface="Roboto"/>
            </a:endParaRPr>
          </a:p>
        </p:txBody>
      </p:sp>
      <p:sp>
        <p:nvSpPr>
          <p:cNvPr id="241" name="Google Shape;241;p23"/>
          <p:cNvSpPr txBox="1"/>
          <p:nvPr/>
        </p:nvSpPr>
        <p:spPr>
          <a:xfrm>
            <a:off x="1034836" y="3176517"/>
            <a:ext cx="198584"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4</a:t>
            </a:r>
            <a:endParaRPr dirty="0">
              <a:solidFill>
                <a:srgbClr val="CCCCCC"/>
              </a:solidFill>
              <a:latin typeface="Roboto"/>
              <a:ea typeface="Roboto"/>
              <a:cs typeface="Roboto"/>
              <a:sym typeface="Roboto"/>
            </a:endParaRPr>
          </a:p>
        </p:txBody>
      </p:sp>
      <p:sp>
        <p:nvSpPr>
          <p:cNvPr id="242" name="Google Shape;242;p23"/>
          <p:cNvSpPr txBox="1"/>
          <p:nvPr/>
        </p:nvSpPr>
        <p:spPr>
          <a:xfrm>
            <a:off x="1017901" y="3605177"/>
            <a:ext cx="2514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5</a:t>
            </a:r>
            <a:endParaRPr dirty="0">
              <a:solidFill>
                <a:srgbClr val="CCCCCC"/>
              </a:solidFill>
              <a:latin typeface="Roboto"/>
              <a:ea typeface="Roboto"/>
              <a:cs typeface="Roboto"/>
              <a:sym typeface="Roboto"/>
            </a:endParaRPr>
          </a:p>
        </p:txBody>
      </p:sp>
      <p:sp>
        <p:nvSpPr>
          <p:cNvPr id="243" name="Google Shape;243;p23"/>
          <p:cNvSpPr txBox="1"/>
          <p:nvPr/>
        </p:nvSpPr>
        <p:spPr>
          <a:xfrm>
            <a:off x="1036968" y="4030626"/>
            <a:ext cx="2514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6</a:t>
            </a:r>
            <a:endParaRPr dirty="0">
              <a:solidFill>
                <a:srgbClr val="CCCCCC"/>
              </a:solidFill>
              <a:latin typeface="Roboto"/>
              <a:ea typeface="Roboto"/>
              <a:cs typeface="Roboto"/>
              <a:sym typeface="Roboto"/>
            </a:endParaRPr>
          </a:p>
        </p:txBody>
      </p:sp>
      <p:sp>
        <p:nvSpPr>
          <p:cNvPr id="244" name="Google Shape;244;p23"/>
          <p:cNvSpPr txBox="1"/>
          <p:nvPr/>
        </p:nvSpPr>
        <p:spPr>
          <a:xfrm>
            <a:off x="1049410" y="4456373"/>
            <a:ext cx="2514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CCCCC"/>
                </a:solidFill>
                <a:latin typeface="Roboto"/>
                <a:ea typeface="Roboto"/>
                <a:cs typeface="Roboto"/>
                <a:sym typeface="Roboto"/>
              </a:rPr>
              <a:t>7</a:t>
            </a:r>
            <a:endParaRPr dirty="0">
              <a:solidFill>
                <a:srgbClr val="CCCCCC"/>
              </a:solidFill>
              <a:latin typeface="Roboto"/>
              <a:ea typeface="Roboto"/>
              <a:cs typeface="Roboto"/>
              <a:sym typeface="Roboto"/>
            </a:endParaRPr>
          </a:p>
        </p:txBody>
      </p:sp>
      <p:sp>
        <p:nvSpPr>
          <p:cNvPr id="245" name="Google Shape;245;p23"/>
          <p:cNvSpPr txBox="1"/>
          <p:nvPr/>
        </p:nvSpPr>
        <p:spPr>
          <a:xfrm>
            <a:off x="5863499" y="1869159"/>
            <a:ext cx="2107800" cy="42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Community engagement, equity, collaboration, diversity, integrity, etc. </a:t>
            </a:r>
            <a:endParaRPr sz="800" dirty="0">
              <a:solidFill>
                <a:srgbClr val="FFFFFF"/>
              </a:solidFill>
              <a:latin typeface="Roboto"/>
              <a:ea typeface="Roboto"/>
              <a:cs typeface="Roboto"/>
              <a:sym typeface="Roboto"/>
            </a:endParaRPr>
          </a:p>
        </p:txBody>
      </p:sp>
      <p:sp>
        <p:nvSpPr>
          <p:cNvPr id="246" name="Google Shape;246;p23"/>
          <p:cNvSpPr txBox="1"/>
          <p:nvPr/>
        </p:nvSpPr>
        <p:spPr>
          <a:xfrm>
            <a:off x="5883802" y="2334634"/>
            <a:ext cx="2107800" cy="42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To create a rich cultural environment accessible to all regardless of socio-economic standing </a:t>
            </a:r>
            <a:endParaRPr sz="800" dirty="0">
              <a:solidFill>
                <a:srgbClr val="FFFFFF"/>
              </a:solidFill>
              <a:latin typeface="Roboto"/>
              <a:ea typeface="Roboto"/>
              <a:cs typeface="Roboto"/>
              <a:sym typeface="Roboto"/>
            </a:endParaRPr>
          </a:p>
        </p:txBody>
      </p:sp>
      <p:sp>
        <p:nvSpPr>
          <p:cNvPr id="247" name="Google Shape;247;p23"/>
          <p:cNvSpPr txBox="1"/>
          <p:nvPr/>
        </p:nvSpPr>
        <p:spPr>
          <a:xfrm>
            <a:off x="5878799" y="2737677"/>
            <a:ext cx="2107800" cy="42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Progressing, transforming, and expanding </a:t>
            </a:r>
            <a:r>
              <a:rPr lang="en-US" sz="800" dirty="0">
                <a:solidFill>
                  <a:srgbClr val="FFFFFF"/>
                </a:solidFill>
                <a:latin typeface="Roboto"/>
                <a:ea typeface="Roboto"/>
                <a:cs typeface="Roboto"/>
                <a:sym typeface="Roboto"/>
              </a:rPr>
              <a:t>philanthropy</a:t>
            </a:r>
            <a:r>
              <a:rPr lang="en" sz="800" dirty="0">
                <a:solidFill>
                  <a:srgbClr val="FFFFFF"/>
                </a:solidFill>
                <a:latin typeface="Roboto"/>
                <a:ea typeface="Roboto"/>
                <a:cs typeface="Roboto"/>
                <a:sym typeface="Roboto"/>
              </a:rPr>
              <a:t> aimed to uplift the community</a:t>
            </a:r>
            <a:endParaRPr sz="800" dirty="0">
              <a:solidFill>
                <a:srgbClr val="FFFFFF"/>
              </a:solidFill>
              <a:latin typeface="Roboto"/>
              <a:ea typeface="Roboto"/>
              <a:cs typeface="Roboto"/>
              <a:sym typeface="Roboto"/>
            </a:endParaRPr>
          </a:p>
        </p:txBody>
      </p:sp>
      <p:sp>
        <p:nvSpPr>
          <p:cNvPr id="248" name="Google Shape;248;p23"/>
          <p:cNvSpPr txBox="1"/>
          <p:nvPr/>
        </p:nvSpPr>
        <p:spPr>
          <a:xfrm>
            <a:off x="5878799" y="3135884"/>
            <a:ext cx="2107800" cy="42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Deadlines,  business plans,, long term to short term goals</a:t>
            </a:r>
            <a:endParaRPr sz="800" dirty="0">
              <a:solidFill>
                <a:srgbClr val="FFFFFF"/>
              </a:solidFill>
              <a:latin typeface="Roboto"/>
              <a:ea typeface="Roboto"/>
              <a:cs typeface="Roboto"/>
              <a:sym typeface="Roboto"/>
            </a:endParaRPr>
          </a:p>
        </p:txBody>
      </p:sp>
      <p:sp>
        <p:nvSpPr>
          <p:cNvPr id="249" name="Google Shape;249;p23"/>
          <p:cNvSpPr txBox="1"/>
          <p:nvPr/>
        </p:nvSpPr>
        <p:spPr>
          <a:xfrm>
            <a:off x="5849299" y="3563616"/>
            <a:ext cx="2107800" cy="42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Instructors, financial advisors, design firms, campaign advisors, </a:t>
            </a:r>
            <a:r>
              <a:rPr lang="en-US" sz="800" dirty="0">
                <a:solidFill>
                  <a:srgbClr val="FFFFFF"/>
                </a:solidFill>
                <a:latin typeface="Roboto"/>
                <a:ea typeface="Roboto"/>
                <a:cs typeface="Roboto"/>
                <a:sym typeface="Roboto"/>
              </a:rPr>
              <a:t>endowment</a:t>
            </a:r>
            <a:endParaRPr sz="800" dirty="0">
              <a:solidFill>
                <a:srgbClr val="FFFFFF"/>
              </a:solidFill>
              <a:latin typeface="Roboto"/>
              <a:ea typeface="Roboto"/>
              <a:cs typeface="Roboto"/>
              <a:sym typeface="Roboto"/>
            </a:endParaRPr>
          </a:p>
        </p:txBody>
      </p:sp>
      <p:sp>
        <p:nvSpPr>
          <p:cNvPr id="251" name="Google Shape;251;p23"/>
          <p:cNvSpPr txBox="1"/>
          <p:nvPr/>
        </p:nvSpPr>
        <p:spPr>
          <a:xfrm>
            <a:off x="5849299" y="4417362"/>
            <a:ext cx="2107800" cy="42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dirty="0">
                <a:solidFill>
                  <a:srgbClr val="FFFFFF"/>
                </a:solidFill>
                <a:latin typeface="Roboto"/>
                <a:ea typeface="Roboto"/>
                <a:cs typeface="Roboto"/>
                <a:sym typeface="Roboto"/>
              </a:rPr>
              <a:t>Initiation of the Neighbors’ Night, Cooking Matters, Community Arts Academy, and coordinated events  </a:t>
            </a:r>
            <a:endParaRPr sz="800" dirty="0">
              <a:solidFill>
                <a:srgbClr val="FFFFFF"/>
              </a:solidFill>
              <a:latin typeface="Roboto"/>
              <a:ea typeface="Roboto"/>
              <a:cs typeface="Roboto"/>
              <a:sym typeface="Roboto"/>
            </a:endParaRPr>
          </a:p>
        </p:txBody>
      </p:sp>
      <p:sp>
        <p:nvSpPr>
          <p:cNvPr id="81" name="Google Shape;251;p23">
            <a:extLst>
              <a:ext uri="{FF2B5EF4-FFF2-40B4-BE49-F238E27FC236}">
                <a16:creationId xmlns:a16="http://schemas.microsoft.com/office/drawing/2014/main" xmlns="" id="{2937E6FD-D0FC-464A-9C64-A0C5FF66A020}"/>
              </a:ext>
            </a:extLst>
          </p:cNvPr>
          <p:cNvSpPr txBox="1"/>
          <p:nvPr/>
        </p:nvSpPr>
        <p:spPr>
          <a:xfrm>
            <a:off x="5868347" y="3968397"/>
            <a:ext cx="2354063" cy="458882"/>
          </a:xfrm>
          <a:prstGeom prst="rect">
            <a:avLst/>
          </a:prstGeom>
          <a:noFill/>
          <a:ln>
            <a:noFill/>
          </a:ln>
        </p:spPr>
        <p:txBody>
          <a:bodyPr spcFirstLastPara="1" wrap="square" lIns="91425" tIns="91425" rIns="91425" bIns="91425" anchor="ctr" anchorCtr="0">
            <a:noAutofit/>
          </a:bodyPr>
          <a:lstStyle/>
          <a:p>
            <a:pPr lvl="0">
              <a:lnSpc>
                <a:spcPct val="115000"/>
              </a:lnSpc>
            </a:pPr>
            <a:r>
              <a:rPr lang="en-US" sz="800" dirty="0">
                <a:solidFill>
                  <a:schemeClr val="bg1"/>
                </a:solidFill>
                <a:latin typeface="Roboto"/>
                <a:ea typeface="Roboto"/>
                <a:cs typeface="Roboto"/>
                <a:sym typeface="Roboto"/>
              </a:rPr>
              <a:t>Grants, philanthropy organizations, community donations, benefit events </a:t>
            </a:r>
            <a:endParaRPr sz="800" dirty="0">
              <a:solidFill>
                <a:schemeClr val="bg1"/>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p14:dur="300" advClick="0" advTm="300">
        <p:fade/>
      </p:transition>
    </mc:Choice>
    <mc:Fallback xmlns="">
      <p:transition advClick="0" advTm="3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55"/>
        <p:cNvGrpSpPr/>
        <p:nvPr/>
      </p:nvGrpSpPr>
      <p:grpSpPr>
        <a:xfrm>
          <a:off x="0" y="0"/>
          <a:ext cx="0" cy="0"/>
          <a:chOff x="0" y="0"/>
          <a:chExt cx="0" cy="0"/>
        </a:xfrm>
      </p:grpSpPr>
      <p:sp>
        <p:nvSpPr>
          <p:cNvPr id="256" name="Google Shape;256;p24"/>
          <p:cNvSpPr txBox="1">
            <a:spLocks noGrp="1"/>
          </p:cNvSpPr>
          <p:nvPr>
            <p:ph type="title"/>
          </p:nvPr>
        </p:nvSpPr>
        <p:spPr>
          <a:xfrm>
            <a:off x="471900" y="738725"/>
            <a:ext cx="8222100" cy="76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Leading a Non-Profit Organization</a:t>
            </a:r>
            <a:endParaRPr sz="1400" b="1" i="1" dirty="0"/>
          </a:p>
          <a:p>
            <a:pPr marL="0" lvl="0" indent="0" algn="l" rtl="0">
              <a:spcBef>
                <a:spcPts val="400"/>
              </a:spcBef>
              <a:spcAft>
                <a:spcPts val="400"/>
              </a:spcAft>
              <a:buNone/>
            </a:pPr>
            <a:r>
              <a:rPr lang="en" sz="1600" b="1" i="1" dirty="0"/>
              <a:t>Qualities of a non-profit leader </a:t>
            </a:r>
            <a:endParaRPr sz="1600" b="1" i="1" dirty="0"/>
          </a:p>
        </p:txBody>
      </p:sp>
      <p:grpSp>
        <p:nvGrpSpPr>
          <p:cNvPr id="257" name="Google Shape;257;p24"/>
          <p:cNvGrpSpPr/>
          <p:nvPr/>
        </p:nvGrpSpPr>
        <p:grpSpPr>
          <a:xfrm>
            <a:off x="3071451" y="2193625"/>
            <a:ext cx="1944600" cy="1569600"/>
            <a:chOff x="3071457" y="2013875"/>
            <a:chExt cx="1944600" cy="1569600"/>
          </a:xfrm>
        </p:grpSpPr>
        <p:sp>
          <p:nvSpPr>
            <p:cNvPr id="258" name="Google Shape;258;p24"/>
            <p:cNvSpPr/>
            <p:nvPr/>
          </p:nvSpPr>
          <p:spPr>
            <a:xfrm rot="10800000" flipH="1">
              <a:off x="3071457" y="2013875"/>
              <a:ext cx="1944600" cy="1569600"/>
            </a:xfrm>
            <a:prstGeom prst="round2DiagRect">
              <a:avLst>
                <a:gd name="adj1" fmla="val 0"/>
                <a:gd name="adj2" fmla="val 17764"/>
              </a:avLst>
            </a:prstGeom>
            <a:solidFill>
              <a:srgbClr val="41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24"/>
            <p:cNvSpPr txBox="1"/>
            <p:nvPr/>
          </p:nvSpPr>
          <p:spPr>
            <a:xfrm>
              <a:off x="3318827" y="2568735"/>
              <a:ext cx="14517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solidFill>
                    <a:srgbClr val="FFFFFF"/>
                  </a:solidFill>
                  <a:latin typeface="Roboto"/>
                  <a:ea typeface="Roboto"/>
                  <a:cs typeface="Roboto"/>
                  <a:sym typeface="Roboto"/>
                </a:rPr>
                <a:t>Power, Influence, and Authority </a:t>
              </a:r>
              <a:endParaRPr sz="1100" dirty="0">
                <a:solidFill>
                  <a:srgbClr val="FFFFFF"/>
                </a:solidFill>
                <a:latin typeface="Roboto"/>
                <a:ea typeface="Roboto"/>
                <a:cs typeface="Roboto"/>
                <a:sym typeface="Roboto"/>
              </a:endParaRPr>
            </a:p>
          </p:txBody>
        </p:sp>
      </p:grpSp>
      <p:grpSp>
        <p:nvGrpSpPr>
          <p:cNvPr id="260" name="Google Shape;260;p24"/>
          <p:cNvGrpSpPr/>
          <p:nvPr/>
        </p:nvGrpSpPr>
        <p:grpSpPr>
          <a:xfrm>
            <a:off x="1129238" y="2193625"/>
            <a:ext cx="1944600" cy="1569600"/>
            <a:chOff x="1126863" y="2013875"/>
            <a:chExt cx="1944600" cy="1569600"/>
          </a:xfrm>
        </p:grpSpPr>
        <p:sp>
          <p:nvSpPr>
            <p:cNvPr id="261" name="Google Shape;261;p24"/>
            <p:cNvSpPr/>
            <p:nvPr/>
          </p:nvSpPr>
          <p:spPr>
            <a:xfrm>
              <a:off x="1126863" y="2013875"/>
              <a:ext cx="1944600" cy="1569600"/>
            </a:xfrm>
            <a:prstGeom prst="round2DiagRect">
              <a:avLst>
                <a:gd name="adj1" fmla="val 0"/>
                <a:gd name="adj2" fmla="val 17764"/>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24"/>
            <p:cNvSpPr txBox="1"/>
            <p:nvPr/>
          </p:nvSpPr>
          <p:spPr>
            <a:xfrm>
              <a:off x="1236575" y="2110776"/>
              <a:ext cx="1608300" cy="13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rgbClr val="FFFFFF"/>
                  </a:solidFill>
                  <a:latin typeface="Roboto"/>
                  <a:ea typeface="Roboto"/>
                  <a:cs typeface="Roboto"/>
                  <a:sym typeface="Roboto"/>
                </a:rPr>
                <a:t>Transformational and Transactional Leadership Qualities</a:t>
              </a:r>
              <a:endParaRPr sz="1000" dirty="0">
                <a:solidFill>
                  <a:srgbClr val="FFFFFF"/>
                </a:solidFill>
                <a:latin typeface="Roboto"/>
                <a:ea typeface="Roboto"/>
                <a:cs typeface="Roboto"/>
                <a:sym typeface="Roboto"/>
              </a:endParaRPr>
            </a:p>
            <a:p>
              <a:pPr marL="457200" lvl="0" indent="-279400" algn="l" rtl="0">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Responsive and proactive</a:t>
              </a:r>
              <a:endParaRPr sz="800" dirty="0">
                <a:solidFill>
                  <a:srgbClr val="FFFFFF"/>
                </a:solidFill>
                <a:latin typeface="Roboto"/>
                <a:ea typeface="Roboto"/>
                <a:cs typeface="Roboto"/>
                <a:sym typeface="Roboto"/>
              </a:endParaRPr>
            </a:p>
            <a:p>
              <a:pPr marL="457200" lvl="0" indent="-279400" algn="l" rtl="0">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Works with in but also to progress the organization's structure</a:t>
              </a:r>
              <a:endParaRPr sz="800" dirty="0">
                <a:solidFill>
                  <a:srgbClr val="FFFFFF"/>
                </a:solidFill>
                <a:latin typeface="Roboto"/>
                <a:ea typeface="Roboto"/>
                <a:cs typeface="Roboto"/>
                <a:sym typeface="Roboto"/>
              </a:endParaRPr>
            </a:p>
          </p:txBody>
        </p:sp>
      </p:grpSp>
      <p:grpSp>
        <p:nvGrpSpPr>
          <p:cNvPr id="263" name="Google Shape;263;p24"/>
          <p:cNvGrpSpPr/>
          <p:nvPr/>
        </p:nvGrpSpPr>
        <p:grpSpPr>
          <a:xfrm>
            <a:off x="5013550" y="2193625"/>
            <a:ext cx="3001200" cy="1569600"/>
            <a:chOff x="5015938" y="2013875"/>
            <a:chExt cx="3001200" cy="1569600"/>
          </a:xfrm>
        </p:grpSpPr>
        <p:sp>
          <p:nvSpPr>
            <p:cNvPr id="264" name="Google Shape;264;p24"/>
            <p:cNvSpPr/>
            <p:nvPr/>
          </p:nvSpPr>
          <p:spPr>
            <a:xfrm>
              <a:off x="5015938" y="2013875"/>
              <a:ext cx="3001200" cy="1569600"/>
            </a:xfrm>
            <a:prstGeom prst="round2DiagRect">
              <a:avLst>
                <a:gd name="adj1" fmla="val 0"/>
                <a:gd name="adj2" fmla="val 17764"/>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65" name="Google Shape;265;p24"/>
            <p:cNvSpPr txBox="1"/>
            <p:nvPr/>
          </p:nvSpPr>
          <p:spPr>
            <a:xfrm>
              <a:off x="5732338" y="2643575"/>
              <a:ext cx="1568400" cy="3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solidFill>
                    <a:srgbClr val="FFFFFF"/>
                  </a:solidFill>
                  <a:latin typeface="Roboto"/>
                  <a:ea typeface="Roboto"/>
                  <a:cs typeface="Roboto"/>
                  <a:sym typeface="Roboto"/>
                </a:rPr>
                <a:t>Successful Leader</a:t>
              </a:r>
              <a:endParaRPr sz="1100" dirty="0">
                <a:solidFill>
                  <a:srgbClr val="FFFFFF"/>
                </a:solidFill>
                <a:latin typeface="Roboto"/>
                <a:ea typeface="Roboto"/>
                <a:cs typeface="Roboto"/>
                <a:sym typeface="Roboto"/>
              </a:endParaRPr>
            </a:p>
          </p:txBody>
        </p:sp>
      </p:grpSp>
      <p:grpSp>
        <p:nvGrpSpPr>
          <p:cNvPr id="266" name="Google Shape;266;p24"/>
          <p:cNvGrpSpPr/>
          <p:nvPr/>
        </p:nvGrpSpPr>
        <p:grpSpPr>
          <a:xfrm>
            <a:off x="4883096" y="2881020"/>
            <a:ext cx="261571" cy="260379"/>
            <a:chOff x="4858109" y="2631368"/>
            <a:chExt cx="316442" cy="315000"/>
          </a:xfrm>
        </p:grpSpPr>
        <p:sp>
          <p:nvSpPr>
            <p:cNvPr id="267" name="Google Shape;267;p24"/>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24"/>
            <p:cNvSpPr/>
            <p:nvPr/>
          </p:nvSpPr>
          <p:spPr>
            <a:xfrm>
              <a:off x="4858109" y="2739300"/>
              <a:ext cx="239100" cy="99000"/>
            </a:xfrm>
            <a:prstGeom prst="rightArrow">
              <a:avLst>
                <a:gd name="adj1" fmla="val 32020"/>
                <a:gd name="adj2" fmla="val 66970"/>
              </a:avLst>
            </a:prstGeom>
            <a:solidFill>
              <a:srgbClr val="41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r>
              <a:br>
                <a:rPr lang="en" dirty="0"/>
              </a:br>
              <a:endParaRPr dirty="0"/>
            </a:p>
          </p:txBody>
        </p:sp>
      </p:grpSp>
      <p:grpSp>
        <p:nvGrpSpPr>
          <p:cNvPr id="269" name="Google Shape;269;p24"/>
          <p:cNvGrpSpPr/>
          <p:nvPr/>
        </p:nvGrpSpPr>
        <p:grpSpPr>
          <a:xfrm>
            <a:off x="2945890" y="2881021"/>
            <a:ext cx="260366" cy="260366"/>
            <a:chOff x="3157188" y="909150"/>
            <a:chExt cx="470400" cy="470400"/>
          </a:xfrm>
        </p:grpSpPr>
        <p:sp>
          <p:nvSpPr>
            <p:cNvPr id="270" name="Google Shape;270;p24"/>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24"/>
            <p:cNvSpPr/>
            <p:nvPr/>
          </p:nvSpPr>
          <p:spPr>
            <a:xfrm>
              <a:off x="3243138" y="995100"/>
              <a:ext cx="298500" cy="298500"/>
            </a:xfrm>
            <a:prstGeom prst="mathPlus">
              <a:avLst>
                <a:gd name="adj1" fmla="val 9900"/>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275"/>
        <p:cNvGrpSpPr/>
        <p:nvPr/>
      </p:nvGrpSpPr>
      <p:grpSpPr>
        <a:xfrm>
          <a:off x="0" y="0"/>
          <a:ext cx="0" cy="0"/>
          <a:chOff x="0" y="0"/>
          <a:chExt cx="0" cy="0"/>
        </a:xfrm>
      </p:grpSpPr>
      <p:sp>
        <p:nvSpPr>
          <p:cNvPr id="276" name="Google Shape;276;p25"/>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Source: https://</a:t>
            </a:r>
            <a:r>
              <a:rPr lang="en" dirty="0" err="1"/>
              <a:t>www.youtube.com</a:t>
            </a:r>
            <a:r>
              <a:rPr lang="en" dirty="0"/>
              <a:t>/</a:t>
            </a:r>
            <a:r>
              <a:rPr lang="en" dirty="0" err="1"/>
              <a:t>watch?v</a:t>
            </a:r>
            <a:r>
              <a:rPr lang="en" dirty="0"/>
              <a:t>=0MxK5x3CyL0</a:t>
            </a:r>
            <a:endParaRPr dirty="0"/>
          </a:p>
        </p:txBody>
      </p:sp>
      <p:sp>
        <p:nvSpPr>
          <p:cNvPr id="277" name="Google Shape;277;p25"/>
          <p:cNvSpPr txBox="1"/>
          <p:nvPr/>
        </p:nvSpPr>
        <p:spPr>
          <a:xfrm>
            <a:off x="1032600" y="623450"/>
            <a:ext cx="1928700" cy="14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pic>
        <p:nvPicPr>
          <p:cNvPr id="2" name="Geneva Neighbors Night and Arts Academy">
            <a:hlinkClick r:id="" action="ppaction://media"/>
            <a:extLst>
              <a:ext uri="{FF2B5EF4-FFF2-40B4-BE49-F238E27FC236}">
                <a16:creationId xmlns:a16="http://schemas.microsoft.com/office/drawing/2014/main" xmlns="" id="{3A35DBD9-F791-0F4B-B552-EE49E20EB222}"/>
              </a:ext>
            </a:extLst>
          </p:cNvPr>
          <p:cNvPicPr>
            <a:picLocks noRot="1" noChangeAspect="1"/>
          </p:cNvPicPr>
          <p:nvPr>
            <a:quickTimeFile r:link="rId1"/>
          </p:nvPr>
        </p:nvPicPr>
        <p:blipFill>
          <a:blip r:embed="rId4"/>
          <a:stretch>
            <a:fillRect/>
          </a:stretch>
        </p:blipFill>
        <p:spPr>
          <a:xfrm>
            <a:off x="1435509" y="623450"/>
            <a:ext cx="60960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6"/>
          <p:cNvPicPr preferRelativeResize="0"/>
          <p:nvPr/>
        </p:nvPicPr>
        <p:blipFill rotWithShape="1">
          <a:blip r:embed="rId3">
            <a:alphaModFix/>
          </a:blip>
          <a:srcRect t="21971" b="21965"/>
          <a:stretch/>
        </p:blipFill>
        <p:spPr>
          <a:xfrm>
            <a:off x="-15337" y="0"/>
            <a:ext cx="9174674" cy="5143501"/>
          </a:xfrm>
          <a:prstGeom prst="rect">
            <a:avLst/>
          </a:prstGeom>
          <a:noFill/>
          <a:ln>
            <a:noFill/>
          </a:ln>
        </p:spPr>
      </p:pic>
      <p:sp>
        <p:nvSpPr>
          <p:cNvPr id="284" name="Google Shape;284;p26"/>
          <p:cNvSpPr txBox="1">
            <a:spLocks noGrp="1"/>
          </p:cNvSpPr>
          <p:nvPr>
            <p:ph type="title"/>
          </p:nvPr>
        </p:nvSpPr>
        <p:spPr>
          <a:xfrm>
            <a:off x="661575" y="526350"/>
            <a:ext cx="4439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t>What’s next for St. Peter’s?</a:t>
            </a:r>
            <a:endParaRPr sz="3000" b="1"/>
          </a:p>
          <a:p>
            <a:pPr marL="0" lvl="0" indent="0" algn="l" rtl="0">
              <a:spcBef>
                <a:spcPts val="1000"/>
              </a:spcBef>
              <a:spcAft>
                <a:spcPts val="1000"/>
              </a:spcAft>
              <a:buNone/>
            </a:pPr>
            <a:r>
              <a:rPr lang="en" sz="3000"/>
              <a:t>St. Peter’s Episcopal Church and St. Peter’s Community Arts Academy Capital Campaign </a:t>
            </a:r>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4"/>
          <p:cNvPicPr preferRelativeResize="0"/>
          <p:nvPr/>
        </p:nvPicPr>
        <p:blipFill rotWithShape="1">
          <a:blip r:embed="rId3">
            <a:alphaModFix/>
          </a:blip>
          <a:srcRect l="7534" r="7525"/>
          <a:stretch/>
        </p:blipFill>
        <p:spPr>
          <a:xfrm>
            <a:off x="150" y="0"/>
            <a:ext cx="9144000" cy="5143499"/>
          </a:xfrm>
          <a:prstGeom prst="rect">
            <a:avLst/>
          </a:prstGeom>
          <a:noFill/>
          <a:ln>
            <a:noFill/>
          </a:ln>
          <a:effectLst>
            <a:outerShdw blurRad="57150" dist="628650" dir="20640000" algn="bl" rotWithShape="0">
              <a:srgbClr val="999999">
                <a:alpha val="0"/>
              </a:srgbClr>
            </a:outerShdw>
          </a:effectLst>
        </p:spPr>
      </p:pic>
      <p:sp>
        <p:nvSpPr>
          <p:cNvPr id="74" name="Google Shape;74;p14"/>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dirty="0"/>
              <a:t>Mission statement: </a:t>
            </a:r>
            <a:endParaRPr sz="4800" b="1" dirty="0"/>
          </a:p>
          <a:p>
            <a:pPr marL="0" lvl="0" indent="0" algn="l" rtl="0">
              <a:spcBef>
                <a:spcPts val="0"/>
              </a:spcBef>
              <a:spcAft>
                <a:spcPts val="0"/>
              </a:spcAft>
              <a:buNone/>
            </a:pPr>
            <a:r>
              <a:rPr lang="en" sz="1800" dirty="0"/>
              <a:t>St. </a:t>
            </a:r>
            <a:r>
              <a:rPr lang="en" sz="1800" dirty="0">
                <a:latin typeface="Arial"/>
                <a:ea typeface="Arial"/>
                <a:cs typeface="Arial"/>
                <a:sym typeface="Arial"/>
              </a:rPr>
              <a:t>“</a:t>
            </a:r>
            <a:r>
              <a:rPr lang="en" sz="1800" dirty="0"/>
              <a:t>Peter’s is deeply committed to its neighborhood, the city of Geneva, and our Finger Lakes Region. At St. Peter’s we believe that the Church belongs to the people and its neighborhood.  St Peter’s parish hosts several important missions and ministries that welcome and serve our community. We encourage individuals to join us and volunteer. St Peter’s also welcomes new missions the might serve our community.”</a:t>
            </a:r>
            <a:endParaRPr sz="1800" dirty="0"/>
          </a:p>
          <a:p>
            <a:pPr marL="0" lvl="0" indent="0" algn="l" rtl="0">
              <a:spcBef>
                <a:spcPts val="0"/>
              </a:spcBef>
              <a:spcAft>
                <a:spcPts val="0"/>
              </a:spcAft>
              <a:buNone/>
            </a:pPr>
            <a:r>
              <a:rPr lang="en" sz="900" dirty="0"/>
              <a:t>https://</a:t>
            </a:r>
            <a:r>
              <a:rPr lang="en" sz="900" dirty="0" err="1"/>
              <a:t>stpetersgeneva.org</a:t>
            </a:r>
            <a:endParaRPr sz="900" dirty="0"/>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71900" y="738725"/>
            <a:ext cx="8222100" cy="767700"/>
          </a:xfrm>
          <a:prstGeom prst="rect">
            <a:avLst/>
          </a:prstGeom>
          <a:effectLst>
            <a:reflection endPos="30000" dist="38100" dir="5400000" fadeDir="5400012" sy="-100000" algn="bl" rotWithShape="0"/>
          </a:effectLst>
        </p:spPr>
        <p:txBody>
          <a:bodyPr spcFirstLastPara="1" wrap="square" lIns="91425" tIns="91425" rIns="91425" bIns="91425" anchor="b" anchorCtr="0">
            <a:noAutofit/>
          </a:bodyPr>
          <a:lstStyle/>
          <a:p>
            <a:pPr marL="0" lvl="0" indent="0" algn="l" rtl="0">
              <a:spcBef>
                <a:spcPts val="0"/>
              </a:spcBef>
              <a:spcAft>
                <a:spcPts val="0"/>
              </a:spcAft>
              <a:buNone/>
            </a:pPr>
            <a:r>
              <a:rPr lang="en"/>
              <a:t>The History of St. Peter’s</a:t>
            </a:r>
            <a:endParaRPr sz="1400" i="1"/>
          </a:p>
          <a:p>
            <a:pPr marL="0" lvl="0" indent="0" algn="l" rtl="0">
              <a:spcBef>
                <a:spcPts val="400"/>
              </a:spcBef>
              <a:spcAft>
                <a:spcPts val="400"/>
              </a:spcAft>
              <a:buNone/>
            </a:pPr>
            <a:r>
              <a:rPr lang="en" sz="1600" i="1"/>
              <a:t>Re-integration of the church into Geneva and the surrounding community  </a:t>
            </a:r>
            <a:endParaRPr sz="1600" i="1"/>
          </a:p>
        </p:txBody>
      </p:sp>
      <p:cxnSp>
        <p:nvCxnSpPr>
          <p:cNvPr id="80" name="Google Shape;80;p15"/>
          <p:cNvCxnSpPr/>
          <p:nvPr/>
        </p:nvCxnSpPr>
        <p:spPr>
          <a:xfrm rot="10800000">
            <a:off x="680050" y="2152465"/>
            <a:ext cx="0" cy="837900"/>
          </a:xfrm>
          <a:prstGeom prst="straightConnector1">
            <a:avLst/>
          </a:prstGeom>
          <a:noFill/>
          <a:ln w="9525" cap="flat" cmpd="sng">
            <a:solidFill>
              <a:schemeClr val="dk2"/>
            </a:solidFill>
            <a:prstDash val="solid"/>
            <a:round/>
            <a:headEnd type="none" w="med" len="med"/>
            <a:tailEnd type="oval" w="med" len="med"/>
          </a:ln>
        </p:spPr>
      </p:cxnSp>
      <p:sp>
        <p:nvSpPr>
          <p:cNvPr id="81" name="Google Shape;81;p15"/>
          <p:cNvSpPr txBox="1">
            <a:spLocks noGrp="1"/>
          </p:cNvSpPr>
          <p:nvPr>
            <p:ph type="body" idx="1"/>
          </p:nvPr>
        </p:nvSpPr>
        <p:spPr>
          <a:xfrm>
            <a:off x="680050" y="1933944"/>
            <a:ext cx="1814100" cy="83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a:solidFill>
                  <a:schemeClr val="dk2"/>
                </a:solidFill>
              </a:rPr>
              <a:t>Father Adams is inducted as St. Peter’s new rector. Restoration of the church building and facilities begins. </a:t>
            </a:r>
            <a:endParaRPr sz="1100">
              <a:solidFill>
                <a:schemeClr val="dk2"/>
              </a:solidFill>
            </a:endParaRPr>
          </a:p>
        </p:txBody>
      </p:sp>
      <p:cxnSp>
        <p:nvCxnSpPr>
          <p:cNvPr id="82" name="Google Shape;82;p15"/>
          <p:cNvCxnSpPr/>
          <p:nvPr/>
        </p:nvCxnSpPr>
        <p:spPr>
          <a:xfrm>
            <a:off x="2114150" y="3375004"/>
            <a:ext cx="0" cy="837900"/>
          </a:xfrm>
          <a:prstGeom prst="straightConnector1">
            <a:avLst/>
          </a:prstGeom>
          <a:noFill/>
          <a:ln w="9525" cap="flat" cmpd="sng">
            <a:solidFill>
              <a:schemeClr val="dk2"/>
            </a:solidFill>
            <a:prstDash val="solid"/>
            <a:round/>
            <a:headEnd type="none" w="med" len="med"/>
            <a:tailEnd type="oval" w="med" len="med"/>
          </a:ln>
        </p:spPr>
      </p:cxnSp>
      <p:sp>
        <p:nvSpPr>
          <p:cNvPr id="83" name="Google Shape;83;p15"/>
          <p:cNvSpPr txBox="1">
            <a:spLocks noGrp="1"/>
          </p:cNvSpPr>
          <p:nvPr>
            <p:ph type="body" idx="1"/>
          </p:nvPr>
        </p:nvSpPr>
        <p:spPr>
          <a:xfrm>
            <a:off x="2114162" y="3877617"/>
            <a:ext cx="18141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a:solidFill>
                  <a:schemeClr val="dk2"/>
                </a:solidFill>
              </a:rPr>
              <a:t>Neighbors’ Night program is put in motion  </a:t>
            </a:r>
            <a:endParaRPr sz="1100">
              <a:solidFill>
                <a:schemeClr val="dk2"/>
              </a:solidFill>
            </a:endParaRPr>
          </a:p>
        </p:txBody>
      </p:sp>
      <p:cxnSp>
        <p:nvCxnSpPr>
          <p:cNvPr id="84" name="Google Shape;84;p15"/>
          <p:cNvCxnSpPr/>
          <p:nvPr/>
        </p:nvCxnSpPr>
        <p:spPr>
          <a:xfrm>
            <a:off x="5651325" y="3374996"/>
            <a:ext cx="0" cy="837900"/>
          </a:xfrm>
          <a:prstGeom prst="straightConnector1">
            <a:avLst/>
          </a:prstGeom>
          <a:noFill/>
          <a:ln w="9525" cap="flat" cmpd="sng">
            <a:solidFill>
              <a:schemeClr val="dk2"/>
            </a:solidFill>
            <a:prstDash val="solid"/>
            <a:round/>
            <a:headEnd type="none" w="med" len="med"/>
            <a:tailEnd type="oval" w="med" len="med"/>
          </a:ln>
        </p:spPr>
      </p:cxnSp>
      <p:sp>
        <p:nvSpPr>
          <p:cNvPr id="85" name="Google Shape;85;p15"/>
          <p:cNvSpPr txBox="1">
            <a:spLocks noGrp="1"/>
          </p:cNvSpPr>
          <p:nvPr>
            <p:ph type="body" idx="1"/>
          </p:nvPr>
        </p:nvSpPr>
        <p:spPr>
          <a:xfrm>
            <a:off x="5651337" y="3877617"/>
            <a:ext cx="18141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a:solidFill>
                  <a:schemeClr val="dk2"/>
                </a:solidFill>
              </a:rPr>
              <a:t>St. Peter’s Community Arts Academy is founded </a:t>
            </a:r>
            <a:endParaRPr sz="1100">
              <a:solidFill>
                <a:schemeClr val="dk2"/>
              </a:solidFill>
            </a:endParaRPr>
          </a:p>
        </p:txBody>
      </p:sp>
      <p:cxnSp>
        <p:nvCxnSpPr>
          <p:cNvPr id="86" name="Google Shape;86;p15"/>
          <p:cNvCxnSpPr/>
          <p:nvPr/>
        </p:nvCxnSpPr>
        <p:spPr>
          <a:xfrm rot="10800000">
            <a:off x="7080781" y="2145365"/>
            <a:ext cx="0" cy="837900"/>
          </a:xfrm>
          <a:prstGeom prst="straightConnector1">
            <a:avLst/>
          </a:prstGeom>
          <a:noFill/>
          <a:ln w="9525" cap="flat" cmpd="sng">
            <a:solidFill>
              <a:schemeClr val="dk2"/>
            </a:solidFill>
            <a:prstDash val="solid"/>
            <a:round/>
            <a:headEnd type="none" w="med" len="med"/>
            <a:tailEnd type="oval" w="med" len="med"/>
          </a:ln>
        </p:spPr>
      </p:cxnSp>
      <p:sp>
        <p:nvSpPr>
          <p:cNvPr id="87" name="Google Shape;87;p15"/>
          <p:cNvSpPr txBox="1">
            <a:spLocks noGrp="1"/>
          </p:cNvSpPr>
          <p:nvPr>
            <p:ph type="body" idx="1"/>
          </p:nvPr>
        </p:nvSpPr>
        <p:spPr>
          <a:xfrm>
            <a:off x="7080787" y="1906437"/>
            <a:ext cx="18141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a:solidFill>
                  <a:schemeClr val="dk2"/>
                </a:solidFill>
              </a:rPr>
              <a:t>Cooking Matters program is launched </a:t>
            </a:r>
            <a:endParaRPr sz="1100">
              <a:solidFill>
                <a:schemeClr val="dk2"/>
              </a:solidFill>
            </a:endParaRPr>
          </a:p>
        </p:txBody>
      </p:sp>
      <p:graphicFrame>
        <p:nvGraphicFramePr>
          <p:cNvPr id="88" name="Google Shape;88;p15"/>
          <p:cNvGraphicFramePr/>
          <p:nvPr/>
        </p:nvGraphicFramePr>
        <p:xfrm>
          <a:off x="323100" y="2983265"/>
          <a:ext cx="8522700" cy="396209"/>
        </p:xfrm>
        <a:graphic>
          <a:graphicData uri="http://schemas.openxmlformats.org/drawingml/2006/table">
            <a:tbl>
              <a:tblPr>
                <a:noFill/>
                <a:tableStyleId>{7FD028F6-74F4-4F2E-99A3-0614816E0E69}</a:tableStyleId>
              </a:tblPr>
              <a:tblGrid>
                <a:gridCol w="710225">
                  <a:extLst>
                    <a:ext uri="{9D8B030D-6E8A-4147-A177-3AD203B41FA5}">
                      <a16:colId xmlns:a16="http://schemas.microsoft.com/office/drawing/2014/main" xmlns="" val="20000"/>
                    </a:ext>
                  </a:extLst>
                </a:gridCol>
                <a:gridCol w="710225">
                  <a:extLst>
                    <a:ext uri="{9D8B030D-6E8A-4147-A177-3AD203B41FA5}">
                      <a16:colId xmlns:a16="http://schemas.microsoft.com/office/drawing/2014/main" xmlns="" val="20001"/>
                    </a:ext>
                  </a:extLst>
                </a:gridCol>
                <a:gridCol w="710225">
                  <a:extLst>
                    <a:ext uri="{9D8B030D-6E8A-4147-A177-3AD203B41FA5}">
                      <a16:colId xmlns:a16="http://schemas.microsoft.com/office/drawing/2014/main" xmlns="" val="20002"/>
                    </a:ext>
                  </a:extLst>
                </a:gridCol>
                <a:gridCol w="710225">
                  <a:extLst>
                    <a:ext uri="{9D8B030D-6E8A-4147-A177-3AD203B41FA5}">
                      <a16:colId xmlns:a16="http://schemas.microsoft.com/office/drawing/2014/main" xmlns="" val="20003"/>
                    </a:ext>
                  </a:extLst>
                </a:gridCol>
                <a:gridCol w="710225">
                  <a:extLst>
                    <a:ext uri="{9D8B030D-6E8A-4147-A177-3AD203B41FA5}">
                      <a16:colId xmlns:a16="http://schemas.microsoft.com/office/drawing/2014/main" xmlns="" val="20004"/>
                    </a:ext>
                  </a:extLst>
                </a:gridCol>
                <a:gridCol w="710225">
                  <a:extLst>
                    <a:ext uri="{9D8B030D-6E8A-4147-A177-3AD203B41FA5}">
                      <a16:colId xmlns:a16="http://schemas.microsoft.com/office/drawing/2014/main" xmlns="" val="20005"/>
                    </a:ext>
                  </a:extLst>
                </a:gridCol>
                <a:gridCol w="710225">
                  <a:extLst>
                    <a:ext uri="{9D8B030D-6E8A-4147-A177-3AD203B41FA5}">
                      <a16:colId xmlns:a16="http://schemas.microsoft.com/office/drawing/2014/main" xmlns="" val="20006"/>
                    </a:ext>
                  </a:extLst>
                </a:gridCol>
                <a:gridCol w="710225">
                  <a:extLst>
                    <a:ext uri="{9D8B030D-6E8A-4147-A177-3AD203B41FA5}">
                      <a16:colId xmlns:a16="http://schemas.microsoft.com/office/drawing/2014/main" xmlns="" val="20007"/>
                    </a:ext>
                  </a:extLst>
                </a:gridCol>
                <a:gridCol w="710225">
                  <a:extLst>
                    <a:ext uri="{9D8B030D-6E8A-4147-A177-3AD203B41FA5}">
                      <a16:colId xmlns:a16="http://schemas.microsoft.com/office/drawing/2014/main" xmlns="" val="20008"/>
                    </a:ext>
                  </a:extLst>
                </a:gridCol>
                <a:gridCol w="710225">
                  <a:extLst>
                    <a:ext uri="{9D8B030D-6E8A-4147-A177-3AD203B41FA5}">
                      <a16:colId xmlns:a16="http://schemas.microsoft.com/office/drawing/2014/main" xmlns="" val="20009"/>
                    </a:ext>
                  </a:extLst>
                </a:gridCol>
                <a:gridCol w="710225">
                  <a:extLst>
                    <a:ext uri="{9D8B030D-6E8A-4147-A177-3AD203B41FA5}">
                      <a16:colId xmlns:a16="http://schemas.microsoft.com/office/drawing/2014/main" xmlns="" val="20010"/>
                    </a:ext>
                  </a:extLst>
                </a:gridCol>
                <a:gridCol w="710225">
                  <a:extLst>
                    <a:ext uri="{9D8B030D-6E8A-4147-A177-3AD203B41FA5}">
                      <a16:colId xmlns:a16="http://schemas.microsoft.com/office/drawing/2014/main" xmlns="" val="20011"/>
                    </a:ext>
                  </a:extLst>
                </a:gridCol>
              </a:tblGrid>
              <a:tr h="381000">
                <a:tc>
                  <a:txBody>
                    <a:bodyPr/>
                    <a:lstStyle/>
                    <a:p>
                      <a:pPr marL="0" lvl="0" indent="0" algn="ctr" rtl="0">
                        <a:spcBef>
                          <a:spcPts val="0"/>
                        </a:spcBef>
                        <a:spcAft>
                          <a:spcPts val="0"/>
                        </a:spcAft>
                        <a:buNone/>
                      </a:pPr>
                      <a:r>
                        <a:rPr lang="en">
                          <a:solidFill>
                            <a:srgbClr val="FFFFFF"/>
                          </a:solidFill>
                        </a:rPr>
                        <a:t>1981</a:t>
                      </a: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solidFill>
                            <a:srgbClr val="FFFFFF"/>
                          </a:solidFill>
                        </a:rPr>
                        <a:t>1987</a:t>
                      </a: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solidFill>
                            <a:srgbClr val="FFFFFF"/>
                          </a:solidFill>
                        </a:rPr>
                        <a:t>2005</a:t>
                      </a: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a:solidFill>
                            <a:srgbClr val="FFFFFF"/>
                          </a:solidFill>
                        </a:rPr>
                        <a:t>2016</a:t>
                      </a: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endParaRPr>
                        <a:solidFill>
                          <a:srgbClr val="FFFFFF"/>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2"/>
                    </a:solidFill>
                  </a:tcPr>
                </a:tc>
                <a:extLst>
                  <a:ext uri="{0D108BD9-81ED-4DB2-BD59-A6C34878D82A}">
                    <a16:rowId xmlns:a16="http://schemas.microsoft.com/office/drawing/2014/main" xmlns=""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a:t>Three Programs of Focus </a:t>
            </a:r>
            <a:endParaRPr sz="2800" b="1"/>
          </a:p>
        </p:txBody>
      </p:sp>
      <p:sp>
        <p:nvSpPr>
          <p:cNvPr id="94" name="Google Shape;94;p16"/>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a:t>Under the direction of the faculty and staff at Hobart &amp; William Smith Colleges as well as the various community coordinators I came to serve as the partnering intern for the Neighbors’ Night Program, the Cooking Matters Program, and SPCAA.  </a:t>
            </a:r>
            <a:endParaRPr b="1"/>
          </a:p>
        </p:txBody>
      </p:sp>
      <p:sp>
        <p:nvSpPr>
          <p:cNvPr id="95" name="Google Shape;95;p16"/>
          <p:cNvSpPr txBox="1">
            <a:spLocks noGrp="1"/>
          </p:cNvSpPr>
          <p:nvPr>
            <p:ph type="title"/>
          </p:nvPr>
        </p:nvSpPr>
        <p:spPr>
          <a:xfrm>
            <a:off x="4337500" y="514150"/>
            <a:ext cx="3753900" cy="962100"/>
          </a:xfrm>
          <a:prstGeom prst="rect">
            <a:avLst/>
          </a:prstGeom>
          <a:solidFill>
            <a:srgbClr val="CCCCCC"/>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Cooking Matters</a:t>
            </a:r>
            <a:endParaRPr/>
          </a:p>
        </p:txBody>
      </p:sp>
      <p:cxnSp>
        <p:nvCxnSpPr>
          <p:cNvPr id="96" name="Google Shape;96;p16"/>
          <p:cNvCxnSpPr>
            <a:stCxn id="95" idx="2"/>
            <a:endCxn id="97" idx="0"/>
          </p:cNvCxnSpPr>
          <p:nvPr/>
        </p:nvCxnSpPr>
        <p:spPr>
          <a:xfrm>
            <a:off x="6214450" y="1476250"/>
            <a:ext cx="0" cy="614400"/>
          </a:xfrm>
          <a:prstGeom prst="straightConnector1">
            <a:avLst/>
          </a:prstGeom>
          <a:noFill/>
          <a:ln w="9525" cap="flat" cmpd="sng">
            <a:solidFill>
              <a:schemeClr val="dk2"/>
            </a:solidFill>
            <a:prstDash val="solid"/>
            <a:round/>
            <a:headEnd type="none" w="med" len="med"/>
            <a:tailEnd type="none" w="med" len="med"/>
          </a:ln>
        </p:spPr>
      </p:cxnSp>
      <p:sp>
        <p:nvSpPr>
          <p:cNvPr id="97" name="Google Shape;97;p16"/>
          <p:cNvSpPr txBox="1">
            <a:spLocks noGrp="1"/>
          </p:cNvSpPr>
          <p:nvPr>
            <p:ph type="title"/>
          </p:nvPr>
        </p:nvSpPr>
        <p:spPr>
          <a:xfrm>
            <a:off x="4337500" y="2090676"/>
            <a:ext cx="3753900" cy="962100"/>
          </a:xfrm>
          <a:prstGeom prst="rect">
            <a:avLst/>
          </a:prstGeom>
          <a:solidFill>
            <a:srgbClr val="999999"/>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Neighbors’ Night </a:t>
            </a:r>
            <a:endParaRPr/>
          </a:p>
        </p:txBody>
      </p:sp>
      <p:cxnSp>
        <p:nvCxnSpPr>
          <p:cNvPr id="98" name="Google Shape;98;p16"/>
          <p:cNvCxnSpPr>
            <a:stCxn id="97" idx="2"/>
            <a:endCxn id="99" idx="0"/>
          </p:cNvCxnSpPr>
          <p:nvPr/>
        </p:nvCxnSpPr>
        <p:spPr>
          <a:xfrm>
            <a:off x="6214450" y="3052776"/>
            <a:ext cx="0" cy="614400"/>
          </a:xfrm>
          <a:prstGeom prst="straightConnector1">
            <a:avLst/>
          </a:prstGeom>
          <a:noFill/>
          <a:ln w="9525" cap="flat" cmpd="sng">
            <a:solidFill>
              <a:schemeClr val="dk2"/>
            </a:solidFill>
            <a:prstDash val="solid"/>
            <a:round/>
            <a:headEnd type="none" w="med" len="med"/>
            <a:tailEnd type="none" w="med" len="med"/>
          </a:ln>
        </p:spPr>
      </p:cxnSp>
      <p:sp>
        <p:nvSpPr>
          <p:cNvPr id="99" name="Google Shape;99;p16"/>
          <p:cNvSpPr txBox="1">
            <a:spLocks noGrp="1"/>
          </p:cNvSpPr>
          <p:nvPr>
            <p:ph type="title"/>
          </p:nvPr>
        </p:nvSpPr>
        <p:spPr>
          <a:xfrm>
            <a:off x="4337501" y="3667157"/>
            <a:ext cx="3753900" cy="962100"/>
          </a:xfrm>
          <a:prstGeom prst="rect">
            <a:avLst/>
          </a:prstGeom>
          <a:solidFill>
            <a:srgbClr val="66666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a:t>St. Peter’s Community Arts Academy (SPCAA)</a:t>
            </a:r>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p:nvPr/>
        </p:nvSpPr>
        <p:spPr>
          <a:xfrm>
            <a:off x="0" y="0"/>
            <a:ext cx="9161100" cy="2484600"/>
          </a:xfrm>
          <a:prstGeom prst="rect">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a:spLocks noGrp="1"/>
          </p:cNvSpPr>
          <p:nvPr>
            <p:ph type="title" idx="4294967295"/>
          </p:nvPr>
        </p:nvSpPr>
        <p:spPr>
          <a:xfrm>
            <a:off x="311700" y="220100"/>
            <a:ext cx="8520600" cy="101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My Mentors</a:t>
            </a:r>
            <a:endParaRPr b="1"/>
          </a:p>
          <a:p>
            <a:pPr marL="0" lvl="0" indent="0" algn="l" rtl="0">
              <a:spcBef>
                <a:spcPts val="400"/>
              </a:spcBef>
              <a:spcAft>
                <a:spcPts val="400"/>
              </a:spcAft>
              <a:buNone/>
            </a:pPr>
            <a:endParaRPr sz="1600" i="1"/>
          </a:p>
        </p:txBody>
      </p:sp>
      <p:pic>
        <p:nvPicPr>
          <p:cNvPr id="106" name="Google Shape;106;p17"/>
          <p:cNvPicPr preferRelativeResize="0"/>
          <p:nvPr/>
        </p:nvPicPr>
        <p:blipFill rotWithShape="1">
          <a:blip r:embed="rId3">
            <a:alphaModFix/>
          </a:blip>
          <a:srcRect b="16666"/>
          <a:stretch/>
        </p:blipFill>
        <p:spPr>
          <a:xfrm>
            <a:off x="467275" y="1582474"/>
            <a:ext cx="1424700" cy="1424700"/>
          </a:xfrm>
          <a:prstGeom prst="ellipse">
            <a:avLst/>
          </a:prstGeom>
          <a:noFill/>
          <a:ln>
            <a:noFill/>
          </a:ln>
        </p:spPr>
      </p:pic>
      <p:pic>
        <p:nvPicPr>
          <p:cNvPr id="107" name="Google Shape;107;p17"/>
          <p:cNvPicPr preferRelativeResize="0"/>
          <p:nvPr/>
        </p:nvPicPr>
        <p:blipFill rotWithShape="1">
          <a:blip r:embed="rId4">
            <a:alphaModFix/>
          </a:blip>
          <a:srcRect l="5033" b="20873"/>
          <a:stretch/>
        </p:blipFill>
        <p:spPr>
          <a:xfrm>
            <a:off x="2175987" y="1582637"/>
            <a:ext cx="1424700" cy="1424400"/>
          </a:xfrm>
          <a:prstGeom prst="ellipse">
            <a:avLst/>
          </a:prstGeom>
          <a:noFill/>
          <a:ln>
            <a:noFill/>
          </a:ln>
        </p:spPr>
      </p:pic>
      <p:pic>
        <p:nvPicPr>
          <p:cNvPr id="108" name="Google Shape;108;p17"/>
          <p:cNvPicPr preferRelativeResize="0"/>
          <p:nvPr/>
        </p:nvPicPr>
        <p:blipFill rotWithShape="1">
          <a:blip r:embed="rId5">
            <a:alphaModFix/>
          </a:blip>
          <a:srcRect b="23076"/>
          <a:stretch/>
        </p:blipFill>
        <p:spPr>
          <a:xfrm>
            <a:off x="3884688" y="1582476"/>
            <a:ext cx="1424700" cy="1424700"/>
          </a:xfrm>
          <a:prstGeom prst="ellipse">
            <a:avLst/>
          </a:prstGeom>
          <a:noFill/>
          <a:ln>
            <a:noFill/>
          </a:ln>
        </p:spPr>
      </p:pic>
      <p:sp>
        <p:nvSpPr>
          <p:cNvPr id="109" name="Google Shape;109;p17"/>
          <p:cNvSpPr txBox="1">
            <a:spLocks noGrp="1"/>
          </p:cNvSpPr>
          <p:nvPr>
            <p:ph type="title" idx="4294967295"/>
          </p:nvPr>
        </p:nvSpPr>
        <p:spPr>
          <a:xfrm>
            <a:off x="81300" y="3047794"/>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434343"/>
                </a:solidFill>
              </a:rPr>
              <a:t>Katie Flowers</a:t>
            </a:r>
            <a:endParaRPr sz="1600">
              <a:solidFill>
                <a:srgbClr val="434343"/>
              </a:solidFill>
            </a:endParaRPr>
          </a:p>
        </p:txBody>
      </p:sp>
      <p:sp>
        <p:nvSpPr>
          <p:cNvPr id="110" name="Google Shape;110;p17"/>
          <p:cNvSpPr txBox="1">
            <a:spLocks noGrp="1"/>
          </p:cNvSpPr>
          <p:nvPr>
            <p:ph type="body" idx="4294967295"/>
          </p:nvPr>
        </p:nvSpPr>
        <p:spPr>
          <a:xfrm>
            <a:off x="81300" y="3529358"/>
            <a:ext cx="20223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000">
                <a:solidFill>
                  <a:schemeClr val="dk2"/>
                </a:solidFill>
              </a:rPr>
              <a:t>Director of CESL,                      Staff Sponsor </a:t>
            </a:r>
            <a:endParaRPr sz="1000">
              <a:solidFill>
                <a:schemeClr val="dk2"/>
              </a:solidFill>
            </a:endParaRPr>
          </a:p>
        </p:txBody>
      </p:sp>
      <p:sp>
        <p:nvSpPr>
          <p:cNvPr id="111" name="Google Shape;111;p17"/>
          <p:cNvSpPr txBox="1">
            <a:spLocks noGrp="1"/>
          </p:cNvSpPr>
          <p:nvPr>
            <p:ph type="title" idx="4294967295"/>
          </p:nvPr>
        </p:nvSpPr>
        <p:spPr>
          <a:xfrm>
            <a:off x="1853218" y="3047794"/>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434343"/>
                </a:solidFill>
              </a:rPr>
              <a:t>Donna Davenport</a:t>
            </a:r>
            <a:endParaRPr sz="1600">
              <a:solidFill>
                <a:srgbClr val="434343"/>
              </a:solidFill>
            </a:endParaRPr>
          </a:p>
        </p:txBody>
      </p:sp>
      <p:sp>
        <p:nvSpPr>
          <p:cNvPr id="112" name="Google Shape;112;p17"/>
          <p:cNvSpPr txBox="1">
            <a:spLocks noGrp="1"/>
          </p:cNvSpPr>
          <p:nvPr>
            <p:ph type="title" idx="4294967295"/>
          </p:nvPr>
        </p:nvSpPr>
        <p:spPr>
          <a:xfrm>
            <a:off x="3625154" y="3047794"/>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434343"/>
                </a:solidFill>
              </a:rPr>
              <a:t>Sue Adams</a:t>
            </a:r>
            <a:endParaRPr sz="1600">
              <a:solidFill>
                <a:srgbClr val="434343"/>
              </a:solidFill>
            </a:endParaRPr>
          </a:p>
        </p:txBody>
      </p:sp>
      <p:sp>
        <p:nvSpPr>
          <p:cNvPr id="113" name="Google Shape;113;p17"/>
          <p:cNvSpPr txBox="1">
            <a:spLocks noGrp="1"/>
          </p:cNvSpPr>
          <p:nvPr>
            <p:ph type="body" idx="4294967295"/>
          </p:nvPr>
        </p:nvSpPr>
        <p:spPr>
          <a:xfrm>
            <a:off x="1940375" y="3529350"/>
            <a:ext cx="1848000" cy="115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2"/>
                </a:solidFill>
              </a:rPr>
              <a:t>Faculty Sponsor &amp; Advisor, Professor of Dance &amp; Social Justice Studies, Dean of Faculty at SPCAA</a:t>
            </a:r>
            <a:endParaRPr sz="1000">
              <a:solidFill>
                <a:schemeClr val="dk2"/>
              </a:solidFill>
            </a:endParaRPr>
          </a:p>
          <a:p>
            <a:pPr marL="0" lvl="0" indent="0" algn="ctr" rtl="0">
              <a:spcBef>
                <a:spcPts val="1600"/>
              </a:spcBef>
              <a:spcAft>
                <a:spcPts val="0"/>
              </a:spcAft>
              <a:buNone/>
            </a:pPr>
            <a:endParaRPr sz="1000">
              <a:solidFill>
                <a:schemeClr val="dk2"/>
              </a:solidFill>
            </a:endParaRPr>
          </a:p>
          <a:p>
            <a:pPr marL="0" lvl="0" indent="0" algn="ctr" rtl="0">
              <a:spcBef>
                <a:spcPts val="1600"/>
              </a:spcBef>
              <a:spcAft>
                <a:spcPts val="1600"/>
              </a:spcAft>
              <a:buNone/>
            </a:pPr>
            <a:endParaRPr sz="1200">
              <a:solidFill>
                <a:schemeClr val="dk2"/>
              </a:solidFill>
            </a:endParaRPr>
          </a:p>
        </p:txBody>
      </p:sp>
      <p:sp>
        <p:nvSpPr>
          <p:cNvPr id="114" name="Google Shape;114;p17"/>
          <p:cNvSpPr txBox="1">
            <a:spLocks noGrp="1"/>
          </p:cNvSpPr>
          <p:nvPr>
            <p:ph type="body" idx="4294967295"/>
          </p:nvPr>
        </p:nvSpPr>
        <p:spPr>
          <a:xfrm>
            <a:off x="3712300" y="3529350"/>
            <a:ext cx="1848000" cy="1153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000">
                <a:solidFill>
                  <a:schemeClr val="dk2"/>
                </a:solidFill>
              </a:rPr>
              <a:t>Community Partner,         Parish Administrator, Neighbors’ Night Director, Academy Administrator at SPCAA</a:t>
            </a:r>
            <a:endParaRPr sz="1000">
              <a:solidFill>
                <a:schemeClr val="dk2"/>
              </a:solidFill>
            </a:endParaRPr>
          </a:p>
        </p:txBody>
      </p:sp>
      <p:pic>
        <p:nvPicPr>
          <p:cNvPr id="115" name="Google Shape;115;p17"/>
          <p:cNvPicPr preferRelativeResize="0"/>
          <p:nvPr/>
        </p:nvPicPr>
        <p:blipFill rotWithShape="1">
          <a:blip r:embed="rId6">
            <a:alphaModFix/>
          </a:blip>
          <a:srcRect b="23076"/>
          <a:stretch/>
        </p:blipFill>
        <p:spPr>
          <a:xfrm>
            <a:off x="5593411" y="1582487"/>
            <a:ext cx="1424700" cy="1424700"/>
          </a:xfrm>
          <a:prstGeom prst="ellipse">
            <a:avLst/>
          </a:prstGeom>
          <a:noFill/>
          <a:ln>
            <a:noFill/>
          </a:ln>
        </p:spPr>
      </p:pic>
      <p:sp>
        <p:nvSpPr>
          <p:cNvPr id="116" name="Google Shape;116;p17"/>
          <p:cNvSpPr txBox="1">
            <a:spLocks noGrp="1"/>
          </p:cNvSpPr>
          <p:nvPr>
            <p:ph type="title" idx="4294967295"/>
          </p:nvPr>
        </p:nvSpPr>
        <p:spPr>
          <a:xfrm>
            <a:off x="5366965" y="3047794"/>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434343"/>
                </a:solidFill>
              </a:rPr>
              <a:t>Rev. Jim Adams</a:t>
            </a:r>
            <a:r>
              <a:rPr lang="en" sz="1800">
                <a:solidFill>
                  <a:srgbClr val="434343"/>
                </a:solidFill>
              </a:rPr>
              <a:t> </a:t>
            </a:r>
            <a:endParaRPr sz="1800">
              <a:solidFill>
                <a:srgbClr val="434343"/>
              </a:solidFill>
            </a:endParaRPr>
          </a:p>
        </p:txBody>
      </p:sp>
      <p:sp>
        <p:nvSpPr>
          <p:cNvPr id="117" name="Google Shape;117;p17"/>
          <p:cNvSpPr txBox="1">
            <a:spLocks noGrp="1"/>
          </p:cNvSpPr>
          <p:nvPr>
            <p:ph type="body" idx="4294967295"/>
          </p:nvPr>
        </p:nvSpPr>
        <p:spPr>
          <a:xfrm>
            <a:off x="5454124" y="3529350"/>
            <a:ext cx="1848000" cy="1153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000" dirty="0">
                <a:solidFill>
                  <a:schemeClr val="dk2"/>
                </a:solidFill>
              </a:rPr>
              <a:t>Community Partner,       Rector at St. Peter’s,          Head of School at SPCAA</a:t>
            </a:r>
            <a:endParaRPr sz="1000" dirty="0">
              <a:solidFill>
                <a:schemeClr val="dk2"/>
              </a:solidFill>
            </a:endParaRPr>
          </a:p>
        </p:txBody>
      </p:sp>
      <p:pic>
        <p:nvPicPr>
          <p:cNvPr id="118" name="Google Shape;118;p17"/>
          <p:cNvPicPr preferRelativeResize="0"/>
          <p:nvPr/>
        </p:nvPicPr>
        <p:blipFill rotWithShape="1">
          <a:blip r:embed="rId7">
            <a:alphaModFix/>
          </a:blip>
          <a:srcRect l="108063" t="7852" r="-37235" b="42004"/>
          <a:stretch/>
        </p:blipFill>
        <p:spPr>
          <a:xfrm>
            <a:off x="7302124" y="1582637"/>
            <a:ext cx="1424700" cy="1424400"/>
          </a:xfrm>
          <a:prstGeom prst="ellipse">
            <a:avLst/>
          </a:prstGeom>
          <a:noFill/>
          <a:ln>
            <a:noFill/>
          </a:ln>
        </p:spPr>
      </p:pic>
      <p:pic>
        <p:nvPicPr>
          <p:cNvPr id="119" name="Google Shape;119;p17"/>
          <p:cNvPicPr preferRelativeResize="0"/>
          <p:nvPr/>
        </p:nvPicPr>
        <p:blipFill rotWithShape="1">
          <a:blip r:embed="rId8">
            <a:alphaModFix/>
          </a:blip>
          <a:srcRect l="7809" t="-1118" r="15095" b="27502"/>
          <a:stretch/>
        </p:blipFill>
        <p:spPr>
          <a:xfrm>
            <a:off x="7302125" y="1582475"/>
            <a:ext cx="1424700" cy="1424700"/>
          </a:xfrm>
          <a:prstGeom prst="ellipse">
            <a:avLst/>
          </a:prstGeom>
          <a:noFill/>
          <a:ln>
            <a:noFill/>
          </a:ln>
        </p:spPr>
      </p:pic>
      <p:sp>
        <p:nvSpPr>
          <p:cNvPr id="120" name="Google Shape;120;p17"/>
          <p:cNvSpPr txBox="1">
            <a:spLocks noGrp="1"/>
          </p:cNvSpPr>
          <p:nvPr>
            <p:ph type="title" idx="4294967295"/>
          </p:nvPr>
        </p:nvSpPr>
        <p:spPr>
          <a:xfrm>
            <a:off x="7168990" y="3047794"/>
            <a:ext cx="2022300" cy="57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434343"/>
                </a:solidFill>
              </a:rPr>
              <a:t>Eileen Cooley </a:t>
            </a:r>
            <a:endParaRPr sz="1800">
              <a:solidFill>
                <a:srgbClr val="434343"/>
              </a:solidFill>
            </a:endParaRPr>
          </a:p>
        </p:txBody>
      </p:sp>
      <p:sp>
        <p:nvSpPr>
          <p:cNvPr id="121" name="Google Shape;121;p17"/>
          <p:cNvSpPr txBox="1">
            <a:spLocks noGrp="1"/>
          </p:cNvSpPr>
          <p:nvPr>
            <p:ph type="body" idx="4294967295"/>
          </p:nvPr>
        </p:nvSpPr>
        <p:spPr>
          <a:xfrm>
            <a:off x="7168999" y="3529350"/>
            <a:ext cx="1848000" cy="1153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000" dirty="0">
                <a:solidFill>
                  <a:schemeClr val="dk2"/>
                </a:solidFill>
              </a:rPr>
              <a:t>Community Partner,    Cooking Matters Program Director                 </a:t>
            </a:r>
            <a:endParaRPr sz="1000" dirty="0">
              <a:solidFill>
                <a:schemeClr val="dk2"/>
              </a:solidFill>
            </a:endParaRPr>
          </a:p>
        </p:txBody>
      </p:sp>
      <p:sp>
        <p:nvSpPr>
          <p:cNvPr id="2" name="TextBox 1">
            <a:extLst>
              <a:ext uri="{FF2B5EF4-FFF2-40B4-BE49-F238E27FC236}">
                <a16:creationId xmlns:a16="http://schemas.microsoft.com/office/drawing/2014/main" xmlns="" id="{B2BD27F2-1C4F-634D-95E7-36F7C458D7DC}"/>
              </a:ext>
            </a:extLst>
          </p:cNvPr>
          <p:cNvSpPr txBox="1"/>
          <p:nvPr/>
        </p:nvSpPr>
        <p:spPr>
          <a:xfrm>
            <a:off x="4127313" y="4804946"/>
            <a:ext cx="5012466" cy="338554"/>
          </a:xfrm>
          <a:prstGeom prst="rect">
            <a:avLst/>
          </a:prstGeom>
          <a:noFill/>
        </p:spPr>
        <p:txBody>
          <a:bodyPr wrap="square" rtlCol="0">
            <a:spAutoFit/>
          </a:bodyPr>
          <a:lstStyle/>
          <a:p>
            <a:pPr algn="r"/>
            <a:r>
              <a:rPr lang="en" sz="800" dirty="0">
                <a:solidFill>
                  <a:schemeClr val="tx2">
                    <a:lumMod val="20000"/>
                    <a:lumOff val="80000"/>
                  </a:schemeClr>
                </a:solidFill>
              </a:rPr>
              <a:t>https://</a:t>
            </a:r>
            <a:r>
              <a:rPr lang="en" sz="800" dirty="0" err="1">
                <a:solidFill>
                  <a:schemeClr val="tx2">
                    <a:lumMod val="20000"/>
                    <a:lumOff val="80000"/>
                  </a:schemeClr>
                </a:solidFill>
              </a:rPr>
              <a:t>stpetersgeneva.org</a:t>
            </a:r>
            <a:endParaRPr lang="en-US" sz="800" dirty="0">
              <a:solidFill>
                <a:schemeClr val="tx2">
                  <a:lumMod val="20000"/>
                  <a:lumOff val="80000"/>
                </a:schemeClr>
              </a:solidFill>
            </a:endParaRPr>
          </a:p>
          <a:p>
            <a:pPr algn="r"/>
            <a:r>
              <a:rPr lang="en-US" sz="800" dirty="0">
                <a:solidFill>
                  <a:schemeClr val="tx2">
                    <a:lumMod val="20000"/>
                    <a:lumOff val="80000"/>
                  </a:schemeClr>
                </a:solidFill>
              </a:rPr>
              <a:t>https://</a:t>
            </a:r>
            <a:r>
              <a:rPr lang="en-US" sz="800" dirty="0" err="1">
                <a:solidFill>
                  <a:schemeClr val="tx2">
                    <a:lumMod val="20000"/>
                    <a:lumOff val="80000"/>
                  </a:schemeClr>
                </a:solidFill>
              </a:rPr>
              <a:t>www.fltimes.com</a:t>
            </a:r>
            <a:r>
              <a:rPr lang="en-US" sz="800" dirty="0">
                <a:solidFill>
                  <a:schemeClr val="tx2">
                    <a:lumMod val="20000"/>
                    <a:lumOff val="80000"/>
                  </a:schemeClr>
                </a:solidFill>
              </a:rPr>
              <a:t>/lifestyle/cooking-matters/image_b2b727ad-f58c-508a-94b7-d9cda0485ed1.html</a:t>
            </a: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8"/>
          <p:cNvPicPr preferRelativeResize="0"/>
          <p:nvPr/>
        </p:nvPicPr>
        <p:blipFill rotWithShape="1">
          <a:blip r:embed="rId3">
            <a:alphaModFix/>
          </a:blip>
          <a:srcRect t="12172" b="12172"/>
          <a:stretch/>
        </p:blipFill>
        <p:spPr>
          <a:xfrm>
            <a:off x="0" y="0"/>
            <a:ext cx="9144000" cy="5143501"/>
          </a:xfrm>
          <a:prstGeom prst="rect">
            <a:avLst/>
          </a:prstGeom>
          <a:noFill/>
          <a:ln>
            <a:noFill/>
          </a:ln>
        </p:spPr>
      </p:pic>
      <p:sp>
        <p:nvSpPr>
          <p:cNvPr id="127" name="Google Shape;127;p18"/>
          <p:cNvSpPr txBox="1">
            <a:spLocks noGrp="1"/>
          </p:cNvSpPr>
          <p:nvPr>
            <p:ph type="title"/>
          </p:nvPr>
        </p:nvSpPr>
        <p:spPr>
          <a:xfrm>
            <a:off x="1458450" y="617925"/>
            <a:ext cx="6227100" cy="12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t>Why these programs? </a:t>
            </a:r>
            <a:endParaRPr sz="4800" b="1" dirty="0"/>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31"/>
        <p:cNvGrpSpPr/>
        <p:nvPr/>
      </p:nvGrpSpPr>
      <p:grpSpPr>
        <a:xfrm>
          <a:off x="0" y="0"/>
          <a:ext cx="0" cy="0"/>
          <a:chOff x="0" y="0"/>
          <a:chExt cx="0" cy="0"/>
        </a:xfrm>
      </p:grpSpPr>
      <p:pic>
        <p:nvPicPr>
          <p:cNvPr id="132" name="Google Shape;132;p19"/>
          <p:cNvPicPr preferRelativeResize="0"/>
          <p:nvPr/>
        </p:nvPicPr>
        <p:blipFill rotWithShape="1">
          <a:blip r:embed="rId3">
            <a:alphaModFix/>
          </a:blip>
          <a:srcRect l="16018" r="16018"/>
          <a:stretch/>
        </p:blipFill>
        <p:spPr>
          <a:xfrm>
            <a:off x="-9150" y="0"/>
            <a:ext cx="4594500" cy="5210725"/>
          </a:xfrm>
          <a:prstGeom prst="rect">
            <a:avLst/>
          </a:prstGeom>
          <a:noFill/>
          <a:ln>
            <a:noFill/>
          </a:ln>
          <a:effectLst>
            <a:outerShdw blurRad="85725" dist="57150" dir="21540000" algn="bl" rotWithShape="0">
              <a:srgbClr val="000000">
                <a:alpha val="47000"/>
              </a:srgbClr>
            </a:outerShdw>
          </a:effectLst>
        </p:spPr>
      </p:pic>
      <p:sp>
        <p:nvSpPr>
          <p:cNvPr id="133" name="Google Shape;133;p19"/>
          <p:cNvSpPr txBox="1">
            <a:spLocks noGrp="1"/>
          </p:cNvSpPr>
          <p:nvPr>
            <p:ph type="title"/>
          </p:nvPr>
        </p:nvSpPr>
        <p:spPr>
          <a:xfrm>
            <a:off x="265500" y="1830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rPr>
              <a:t>Neighbors’ Night</a:t>
            </a:r>
            <a:endParaRPr b="1" dirty="0">
              <a:solidFill>
                <a:schemeClr val="lt1"/>
              </a:solidFill>
            </a:endParaRPr>
          </a:p>
        </p:txBody>
      </p:sp>
      <p:sp>
        <p:nvSpPr>
          <p:cNvPr id="134" name="Google Shape;134;p19"/>
          <p:cNvSpPr txBox="1"/>
          <p:nvPr/>
        </p:nvSpPr>
        <p:spPr>
          <a:xfrm>
            <a:off x="5244350" y="661050"/>
            <a:ext cx="3369900" cy="38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800" b="1" dirty="0">
                <a:solidFill>
                  <a:srgbClr val="FFFFFF"/>
                </a:solidFill>
                <a:latin typeface="Roboto"/>
                <a:ea typeface="Roboto"/>
                <a:cs typeface="Roboto"/>
                <a:sym typeface="Roboto"/>
              </a:rPr>
              <a:t>Launched  a response to the wake of vandalism which followed the restoration of the church in 1986. Also created to benefit the children living in the Geneva Community through a night of storytelling, songs, crafts, games and dinner. Initiated to establish a relationship of trust and respect  between the surrounding neighborhood and the church. </a:t>
            </a:r>
            <a:endParaRPr sz="1800" b="1" dirty="0">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38"/>
        <p:cNvGrpSpPr/>
        <p:nvPr/>
      </p:nvGrpSpPr>
      <p:grpSpPr>
        <a:xfrm>
          <a:off x="0" y="0"/>
          <a:ext cx="0" cy="0"/>
          <a:chOff x="0" y="0"/>
          <a:chExt cx="0" cy="0"/>
        </a:xfrm>
      </p:grpSpPr>
      <p:pic>
        <p:nvPicPr>
          <p:cNvPr id="139" name="Google Shape;139;p20"/>
          <p:cNvPicPr preferRelativeResize="0"/>
          <p:nvPr/>
        </p:nvPicPr>
        <p:blipFill rotWithShape="1">
          <a:blip r:embed="rId3">
            <a:alphaModFix/>
          </a:blip>
          <a:srcRect r="45896" b="13569"/>
          <a:stretch/>
        </p:blipFill>
        <p:spPr>
          <a:xfrm>
            <a:off x="-9150" y="-67225"/>
            <a:ext cx="4594500" cy="5285699"/>
          </a:xfrm>
          <a:prstGeom prst="rect">
            <a:avLst/>
          </a:prstGeom>
          <a:noFill/>
          <a:ln>
            <a:noFill/>
          </a:ln>
          <a:effectLst>
            <a:outerShdw blurRad="85725" dist="57150" dir="21540000" algn="bl" rotWithShape="0">
              <a:srgbClr val="000000">
                <a:alpha val="50000"/>
              </a:srgbClr>
            </a:outerShdw>
          </a:effectLst>
        </p:spPr>
      </p:pic>
      <p:sp>
        <p:nvSpPr>
          <p:cNvPr id="140" name="Google Shape;140;p20"/>
          <p:cNvSpPr txBox="1">
            <a:spLocks noGrp="1"/>
          </p:cNvSpPr>
          <p:nvPr>
            <p:ph type="title"/>
          </p:nvPr>
        </p:nvSpPr>
        <p:spPr>
          <a:xfrm>
            <a:off x="265500" y="1830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rPr>
              <a:t>St. Peter’s Community Arts Academy</a:t>
            </a:r>
            <a:endParaRPr b="1" dirty="0">
              <a:solidFill>
                <a:schemeClr val="lt1"/>
              </a:solidFill>
            </a:endParaRPr>
          </a:p>
        </p:txBody>
      </p:sp>
      <p:sp>
        <p:nvSpPr>
          <p:cNvPr id="141" name="Google Shape;141;p20"/>
          <p:cNvSpPr txBox="1"/>
          <p:nvPr/>
        </p:nvSpPr>
        <p:spPr>
          <a:xfrm>
            <a:off x="5336725" y="1034848"/>
            <a:ext cx="3369900" cy="30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FFFFFF"/>
                </a:solidFill>
                <a:latin typeface="Roboto"/>
                <a:ea typeface="Roboto"/>
                <a:cs typeface="Roboto"/>
                <a:sym typeface="Roboto"/>
              </a:rPr>
              <a:t>Initiated with the mission of providing “Arts for All” people regardless of their religion, ethnicity, or socio-economic background.  Also brings the community greater access to music and dance by providing lessons and instruction not available at surrounding schools. </a:t>
            </a:r>
            <a:endParaRPr sz="1800" b="1" dirty="0">
              <a:solidFill>
                <a:srgbClr val="FFFFFF"/>
              </a:solidFill>
              <a:latin typeface="Roboto"/>
              <a:ea typeface="Roboto"/>
              <a:cs typeface="Roboto"/>
              <a:sym typeface="Roboto"/>
            </a:endParaRPr>
          </a:p>
          <a:p>
            <a:pPr marL="0" lvl="0" indent="0" algn="l" rtl="0">
              <a:spcBef>
                <a:spcPts val="1600"/>
              </a:spcBef>
              <a:spcAft>
                <a:spcPts val="1600"/>
              </a:spcAft>
              <a:buNone/>
            </a:pPr>
            <a:endParaRPr sz="1800" dirty="0">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45"/>
        <p:cNvGrpSpPr/>
        <p:nvPr/>
      </p:nvGrpSpPr>
      <p:grpSpPr>
        <a:xfrm>
          <a:off x="0" y="0"/>
          <a:ext cx="0" cy="0"/>
          <a:chOff x="0" y="0"/>
          <a:chExt cx="0" cy="0"/>
        </a:xfrm>
      </p:grpSpPr>
      <p:pic>
        <p:nvPicPr>
          <p:cNvPr id="146" name="Google Shape;146;p21"/>
          <p:cNvPicPr preferRelativeResize="0"/>
          <p:nvPr/>
        </p:nvPicPr>
        <p:blipFill rotWithShape="1">
          <a:blip r:embed="rId3">
            <a:alphaModFix/>
          </a:blip>
          <a:srcRect l="19422" r="14449"/>
          <a:stretch/>
        </p:blipFill>
        <p:spPr>
          <a:xfrm>
            <a:off x="-9150" y="-33612"/>
            <a:ext cx="4594500" cy="5210725"/>
          </a:xfrm>
          <a:prstGeom prst="rect">
            <a:avLst/>
          </a:prstGeom>
          <a:noFill/>
          <a:ln>
            <a:noFill/>
          </a:ln>
          <a:effectLst>
            <a:outerShdw blurRad="85725" dist="47625" dir="21540000" algn="bl" rotWithShape="0">
              <a:srgbClr val="000000">
                <a:alpha val="50000"/>
              </a:srgbClr>
            </a:outerShdw>
          </a:effectLst>
        </p:spPr>
      </p:pic>
      <p:sp>
        <p:nvSpPr>
          <p:cNvPr id="147" name="Google Shape;147;p21"/>
          <p:cNvSpPr txBox="1"/>
          <p:nvPr/>
        </p:nvSpPr>
        <p:spPr>
          <a:xfrm>
            <a:off x="5318250" y="1175100"/>
            <a:ext cx="3369900" cy="27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800" b="1" dirty="0">
                <a:solidFill>
                  <a:srgbClr val="FFFFFF"/>
                </a:solidFill>
                <a:latin typeface="Roboto"/>
                <a:ea typeface="Roboto"/>
                <a:cs typeface="Roboto"/>
                <a:sym typeface="Roboto"/>
              </a:rPr>
              <a:t>A collaborative effort to engage children in grades 5th through 8th, that have been deemed to be a part of a “high-risk” population. The program provides lessons in nutrition, healthy food choices, meal preparation, grocery shopping, and kitchen skills.</a:t>
            </a:r>
            <a:endParaRPr sz="1800" b="1" dirty="0">
              <a:solidFill>
                <a:srgbClr val="FFFFFF"/>
              </a:solidFill>
              <a:latin typeface="Roboto"/>
              <a:ea typeface="Roboto"/>
              <a:cs typeface="Roboto"/>
              <a:sym typeface="Roboto"/>
            </a:endParaRPr>
          </a:p>
        </p:txBody>
      </p:sp>
      <p:sp>
        <p:nvSpPr>
          <p:cNvPr id="148" name="Google Shape;148;p21"/>
          <p:cNvSpPr txBox="1">
            <a:spLocks noGrp="1"/>
          </p:cNvSpPr>
          <p:nvPr>
            <p:ph type="title"/>
          </p:nvPr>
        </p:nvSpPr>
        <p:spPr>
          <a:xfrm>
            <a:off x="265500" y="1830600"/>
            <a:ext cx="4045200" cy="14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1"/>
                </a:solidFill>
              </a:rPr>
              <a:t>Cooking Matters</a:t>
            </a:r>
            <a:endParaRPr b="1" dirty="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300" advClick="0" advTm="30000">
        <p:fade/>
      </p:transition>
    </mc:Choice>
    <mc:Fallback xmlns="">
      <p:transition advClick="0" advTm="30000">
        <p:fade/>
      </p:transition>
    </mc:Fallback>
  </mc:AlternateContent>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TotalTime>
  <Words>793</Words>
  <Application>Microsoft Macintosh PowerPoint</Application>
  <PresentationFormat>On-screen Show (16:9)</PresentationFormat>
  <Paragraphs>109</Paragraphs>
  <Slides>14</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Roboto</vt:lpstr>
      <vt:lpstr>Roboto Light</vt:lpstr>
      <vt:lpstr>Material</vt:lpstr>
      <vt:lpstr>St. Peter’s Episcopal Church </vt:lpstr>
      <vt:lpstr>Mission statement:  St. “Peter’s is deeply committed to its neighborhood, the city of Geneva, and our Finger Lakes Region. At St. Peter’s we believe that the Church belongs to the people and its neighborhood.  St Peter’s parish hosts several important missions and ministries that welcome and serve our community. We encourage individuals to join us and volunteer. St Peter’s also welcomes new missions the might serve our community.” https://stpetersgeneva.org</vt:lpstr>
      <vt:lpstr>The History of St. Peter’s Re-integration of the church into Geneva and the surrounding community  </vt:lpstr>
      <vt:lpstr>Three Programs of Focus </vt:lpstr>
      <vt:lpstr>My Mentors </vt:lpstr>
      <vt:lpstr>Why these programs? </vt:lpstr>
      <vt:lpstr>Neighbors’ Night</vt:lpstr>
      <vt:lpstr>St. Peter’s Community Arts Academy</vt:lpstr>
      <vt:lpstr>Cooking Matters</vt:lpstr>
      <vt:lpstr>My Role in These Programs Typical tasks and responsibilities  </vt:lpstr>
      <vt:lpstr>Reflection Takeaways from a successful and progressive non-profit</vt:lpstr>
      <vt:lpstr>Leading a Non-Profit Organization Qualities of a non-profit leader </vt:lpstr>
      <vt:lpstr>PowerPoint Presentation</vt:lpstr>
      <vt:lpstr>What’s next for St. Peter’s? St. Peter’s Episcopal Church and St. Peter’s Community Arts Academy Capital Campaign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Peter’s Episcopal Church </dc:title>
  <cp:lastModifiedBy>Megan Metz</cp:lastModifiedBy>
  <cp:revision>9</cp:revision>
  <dcterms:modified xsi:type="dcterms:W3CDTF">2019-07-17T19:38:33Z</dcterms:modified>
</cp:coreProperties>
</file>