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Domine" panose="020B0604020202020204" charset="0"/>
      <p:regular r:id="rId8"/>
    </p:embeddedFont>
    <p:embeddedFont>
      <p:font typeface="Montserrat Extra Bold" panose="020B0604020202020204" charset="0"/>
      <p:bold r:id="rId9"/>
    </p:embeddedFont>
  </p:embeddedFontLst>
  <p:custDataLst>
    <p:tags r:id="rId10"/>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ED72A1-1951-3667-6E1D-570A641C430C}" name="Cleckner, Lisa" initials="CL" userId="S::cleckner@hws.edu::c714c2f5-d677-4147-88ee-6926f6e3dcac" providerId="AD"/>
  <p188:author id="{3650F9AE-6F2E-6B37-EDD8-BD741764B409}" name="Cleckner, Lisa" initials="LC" userId="S::CLECKNER@hws.edu::c714c2f5-d677-4147-88ee-6926f6e3dcac" providerId="AD"/>
  <p188:author id="{FD964BF0-7883-EB09-DA3D-AF8562E8311E}" name="WANDURAGALA, ANJALEE" initials="WA" userId="S::aw0221@hws.edu::6356844b-30db-4f94-a5ac-fb365492c1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BD3"/>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A1386-787D-5EC0-72E1-A3932BF1F4D3}" v="1" dt="2024-10-01T23:32:12.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4" autoAdjust="0"/>
    <p:restoredTop sz="93553" autoAdjust="0"/>
  </p:normalViewPr>
  <p:slideViewPr>
    <p:cSldViewPr snapToGrid="0">
      <p:cViewPr varScale="1">
        <p:scale>
          <a:sx n="22" d="100"/>
          <a:sy n="22" d="100"/>
        </p:scale>
        <p:origin x="1968" y="18"/>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4/18/2025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074400" y="16459200"/>
            <a:ext cx="14274800" cy="3937000"/>
          </a:xfrm>
          <a:prstGeom prst="rect">
            <a:avLst/>
          </a:prstGeom>
        </p:spPr>
      </p:pic>
      <p:pic>
        <p:nvPicPr>
          <p:cNvPr id="3" name="New picture"/>
          <p:cNvPicPr/>
          <p:nvPr/>
        </p:nvPicPr>
        <p:blipFill>
          <a:blip r:embed="rId4"/>
          <a:stretch>
            <a:fillRect/>
          </a:stretch>
        </p:blipFill>
        <p:spPr>
          <a:xfrm rot="5400000">
            <a:off x="40690800" y="16459200"/>
            <a:ext cx="14274800" cy="3937000"/>
          </a:xfrm>
          <a:prstGeom prst="rect">
            <a:avLst/>
          </a:prstGeom>
        </p:spPr>
      </p:pic>
      <p:pic>
        <p:nvPicPr>
          <p:cNvPr id="4" name="New picture"/>
          <p:cNvPicPr/>
          <p:nvPr/>
        </p:nvPicPr>
        <p:blipFill>
          <a:blip r:embed="rId5"/>
          <a:stretch>
            <a:fillRect/>
          </a:stretch>
        </p:blipFill>
        <p:spPr>
          <a:xfrm>
            <a:off x="6946900" y="33426400"/>
            <a:ext cx="29997400" cy="1447800"/>
          </a:xfrm>
          <a:prstGeom prst="rect">
            <a:avLst/>
          </a:prstGeom>
        </p:spPr>
      </p:pic>
      <p:sp>
        <p:nvSpPr>
          <p:cNvPr id="5" name="New shape"/>
          <p:cNvSpPr/>
          <p:nvPr/>
        </p:nvSpPr>
        <p:spPr>
          <a:xfrm>
            <a:off x="69469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56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2"/>
            <a:ext cx="43891200" cy="6252092"/>
          </a:xfrm>
          <a:prstGeom prst="rect">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a:defPPr>
          </a:lstStyle>
          <a:p>
            <a:pPr algn="ctr"/>
            <a:endParaRPr lang="en-US" dirty="0"/>
          </a:p>
        </p:txBody>
      </p:sp>
      <p:sp>
        <p:nvSpPr>
          <p:cNvPr id="51" name="Title 11">
            <a:extLst>
              <a:ext uri="{FF2B5EF4-FFF2-40B4-BE49-F238E27FC236}">
                <a16:creationId xmlns:a16="http://schemas.microsoft.com/office/drawing/2014/main" id="{EE7A5C51-35F0-4B71-992D-43D344D16C04}"/>
              </a:ext>
            </a:extLst>
          </p:cNvPr>
          <p:cNvSpPr txBox="1"/>
          <p:nvPr/>
        </p:nvSpPr>
        <p:spPr>
          <a:xfrm>
            <a:off x="3146206" y="536922"/>
            <a:ext cx="41148000" cy="2746935"/>
          </a:xfrm>
          <a:prstGeom prst="rect">
            <a:avLst/>
          </a:prstGeom>
        </p:spPr>
        <p:txBody>
          <a:bodyPr lIns="128016" tIns="64008" rIns="128016" bIns="64008"/>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b="1" dirty="0">
                <a:solidFill>
                  <a:schemeClr val="bg1"/>
                </a:solidFill>
                <a:latin typeface="Montserrat Extra Bold" panose="00000900000000000000" pitchFamily="50" charset="0"/>
              </a:rPr>
              <a:t>From Awareness to Action: A Comparative study of Youth-Driven </a:t>
            </a:r>
          </a:p>
          <a:p>
            <a:r>
              <a:rPr lang="en-US" sz="8500" b="1" dirty="0">
                <a:solidFill>
                  <a:schemeClr val="bg1"/>
                </a:solidFill>
                <a:latin typeface="Montserrat Extra Bold" panose="00000900000000000000" pitchFamily="50" charset="0"/>
              </a:rPr>
              <a:t>Climate Action Plans Across Youth Climate Summits</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3146206" y="3664633"/>
            <a:ext cx="41148000" cy="991041"/>
          </a:xfrm>
          <a:prstGeom prst="rect">
            <a:avLst/>
          </a:prstGeom>
        </p:spPr>
        <p:txBody>
          <a:bodyPr lIns="128016" tIns="64008" rIns="128016" bIns="64008">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chemeClr val="bg1"/>
                </a:solidFill>
                <a:latin typeface="Domine" panose="02040503040403060204" pitchFamily="18" charset="0"/>
              </a:rPr>
              <a:t>Anjalee Wanduragala ‘25, Professor of Environmental Studies Kristen Brubaker</a:t>
            </a:r>
          </a:p>
        </p:txBody>
      </p:sp>
      <p:sp>
        <p:nvSpPr>
          <p:cNvPr id="71" name="Rectangle: Rounded Corners 70"/>
          <p:cNvSpPr/>
          <p:nvPr/>
        </p:nvSpPr>
        <p:spPr>
          <a:xfrm>
            <a:off x="33116930" y="27950485"/>
            <a:ext cx="10062151" cy="4462545"/>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59" name="TextBox 58">
            <a:extLst>
              <a:ext uri="{FF2B5EF4-FFF2-40B4-BE49-F238E27FC236}">
                <a16:creationId xmlns:a16="http://schemas.microsoft.com/office/drawing/2014/main" id="{2224C3B5-C740-463A-8086-222E05D55D53}"/>
              </a:ext>
            </a:extLst>
          </p:cNvPr>
          <p:cNvSpPr txBox="1"/>
          <p:nvPr/>
        </p:nvSpPr>
        <p:spPr>
          <a:xfrm>
            <a:off x="33423359" y="28853087"/>
            <a:ext cx="9346283" cy="2677656"/>
          </a:xfrm>
          <a:prstGeom prst="rect">
            <a:avLst/>
          </a:prstGeom>
          <a:noFill/>
        </p:spPr>
        <p:txBody>
          <a:bodyPr wrap="square" rtlCol="0">
            <a:spAutoFit/>
          </a:bodyPr>
          <a:lstStyle>
            <a:defPPr>
              <a:defRPr kern="1200"/>
            </a:defPPr>
          </a:lstStyle>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Special thanks to Nadia from the Finger Lakes Institute, and Jen and Cedar from the Wild Center for helping me with sharing their CAPs from the summits. I appreciate Moira who assisted with converting my data into visuals. Thank you, Professor Mauer for helping Professor Brubaker and I through this research process. Finally, a shout-out to the photographers that captured these images from the summits.</a:t>
            </a:r>
          </a:p>
        </p:txBody>
      </p:sp>
      <p:sp>
        <p:nvSpPr>
          <p:cNvPr id="60" name="TextBox 59">
            <a:extLst>
              <a:ext uri="{FF2B5EF4-FFF2-40B4-BE49-F238E27FC236}">
                <a16:creationId xmlns:a16="http://schemas.microsoft.com/office/drawing/2014/main" id="{1043F711-D47E-42B5-B443-99A2ED27753E}"/>
              </a:ext>
            </a:extLst>
          </p:cNvPr>
          <p:cNvSpPr txBox="1"/>
          <p:nvPr/>
        </p:nvSpPr>
        <p:spPr>
          <a:xfrm>
            <a:off x="33375599" y="28160928"/>
            <a:ext cx="9144000" cy="646331"/>
          </a:xfrm>
          <a:prstGeom prst="rect">
            <a:avLst/>
          </a:prstGeom>
          <a:noFill/>
        </p:spPr>
        <p:txBody>
          <a:bodyPr wrap="square" rtlCol="0">
            <a:spAutoFit/>
          </a:bodyPr>
          <a:lstStyle>
            <a:defPPr>
              <a:defRPr kern="1200"/>
            </a:defPPr>
          </a:lstStyle>
          <a:p>
            <a:r>
              <a:rPr lang="en-US" sz="3600" b="1" dirty="0">
                <a:solidFill>
                  <a:schemeClr val="tx1">
                    <a:lumMod val="75000"/>
                    <a:lumOff val="25000"/>
                  </a:schemeClr>
                </a:solidFill>
                <a:latin typeface="Montserrat Extra Bold" panose="00000900000000000000" pitchFamily="50" charset="0"/>
              </a:rPr>
              <a:t>Acknowledgments</a:t>
            </a:r>
          </a:p>
        </p:txBody>
      </p:sp>
      <p:sp>
        <p:nvSpPr>
          <p:cNvPr id="42" name="Rectangle: Rounded Corners 41"/>
          <p:cNvSpPr/>
          <p:nvPr/>
        </p:nvSpPr>
        <p:spPr>
          <a:xfrm>
            <a:off x="33120682" y="7030149"/>
            <a:ext cx="10058400" cy="7176805"/>
          </a:xfrm>
          <a:prstGeom prst="roundRect">
            <a:avLst>
              <a:gd name="adj" fmla="val 147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61" name="TextBox 60">
            <a:extLst>
              <a:ext uri="{FF2B5EF4-FFF2-40B4-BE49-F238E27FC236}">
                <a16:creationId xmlns:a16="http://schemas.microsoft.com/office/drawing/2014/main" id="{89EBE15B-4246-47D5-A572-FC8BC1A36A14}"/>
              </a:ext>
            </a:extLst>
          </p:cNvPr>
          <p:cNvSpPr txBox="1"/>
          <p:nvPr/>
        </p:nvSpPr>
        <p:spPr>
          <a:xfrm>
            <a:off x="33577882" y="7865442"/>
            <a:ext cx="9144000" cy="6370975"/>
          </a:xfrm>
          <a:prstGeom prst="rect">
            <a:avLst/>
          </a:prstGeom>
          <a:noFill/>
        </p:spPr>
        <p:txBody>
          <a:bodyPr wrap="square" rtlCol="0">
            <a:spAutoFit/>
          </a:bodyPr>
          <a:lstStyle>
            <a:defPPr>
              <a:defRPr kern="1200"/>
            </a:defPPr>
          </a:lstStyle>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Youth Climate Summits (YCS) reflect how local contexts shape climate priorities. The results highlight the influence of regional vulnerabilities and lived experiences. While youth demonstrated strategic thinking across all regions, a lack of focus on policy advocacy indicates an opportunity to better support youth in engaging with civic and institutional systems.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Looking ahead, strengthening the Youth Climate Summit model with civic engagement tools—like policy training and decision-maker access—can bridge current gaps. Cross-summit collaboration could also enhance strategies by combining local and global perspectives. Future research should track the long-term impact of Climate Action Plans (CAPs), while centering equity frameworks will ensure DEI is integral, not optional. With the right support, youth aren’t just preparing to lead—they already are.</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66B428E8-E946-4C04-BA2E-DBE7C90A92EC}"/>
              </a:ext>
            </a:extLst>
          </p:cNvPr>
          <p:cNvSpPr txBox="1"/>
          <p:nvPr/>
        </p:nvSpPr>
        <p:spPr>
          <a:xfrm>
            <a:off x="33577882" y="7267136"/>
            <a:ext cx="9144000" cy="646331"/>
          </a:xfrm>
          <a:prstGeom prst="rect">
            <a:avLst/>
          </a:prstGeom>
          <a:noFill/>
        </p:spPr>
        <p:txBody>
          <a:bodyPr wrap="square" rtlCol="0">
            <a:spAutoFit/>
          </a:bodyPr>
          <a:lstStyle>
            <a:defPPr>
              <a:defRPr kern="1200"/>
            </a:defPPr>
          </a:lstStyle>
          <a:p>
            <a:r>
              <a:rPr lang="en-US" sz="3600" b="1" dirty="0">
                <a:solidFill>
                  <a:schemeClr val="tx1">
                    <a:lumMod val="75000"/>
                    <a:lumOff val="25000"/>
                  </a:schemeClr>
                </a:solidFill>
                <a:latin typeface="Montserrat Extra Bold" panose="00000900000000000000" pitchFamily="50" charset="0"/>
              </a:rPr>
              <a:t>Discussion and Conclusions</a:t>
            </a:r>
          </a:p>
        </p:txBody>
      </p:sp>
      <p:sp>
        <p:nvSpPr>
          <p:cNvPr id="39" name="Rectangle: Rounded Corners 38"/>
          <p:cNvSpPr/>
          <p:nvPr/>
        </p:nvSpPr>
        <p:spPr>
          <a:xfrm>
            <a:off x="712119" y="7030148"/>
            <a:ext cx="10058400" cy="12395276"/>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46" name="TextBox 45"/>
          <p:cNvSpPr txBox="1"/>
          <p:nvPr/>
        </p:nvSpPr>
        <p:spPr>
          <a:xfrm>
            <a:off x="1154659" y="8080631"/>
            <a:ext cx="9144000" cy="10802957"/>
          </a:xfrm>
          <a:prstGeom prst="rect">
            <a:avLst/>
          </a:prstGeom>
          <a:noFill/>
        </p:spPr>
        <p:txBody>
          <a:bodyPr wrap="square" rtlCol="0">
            <a:spAutoFit/>
          </a:bodyPr>
          <a:lstStyle>
            <a:defPPr>
              <a:defRPr kern="1200"/>
            </a:defPPr>
          </a:lstStyle>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Young people play a critical role in addressing climate change, not only as future leaders but as active participants in shaping solutions today. Movements like Fridays for Future show how youth are driving global conversations on climate justice and sustainability. Yet, barriers such as limited access to decision-making, financial constraints, and tokenism often hinder their impact.</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Youth Climate Summits (YCS) help bridge this gap by equipping young people with skills, networks, and platforms to create Climate Action Plans (CAPs) tailored to their communities. The YCS model, developed by The Wild Center, has been replicated globally to foster youth-led climate solutions.</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This study analyzes CAPs from three summits—Southeast Asian (SEAYCS), Adirondack (ADKYCS), and Finger Lakes (FLYCS)—to explore:</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1. Focus on mitigation, adaptation, or policy advocacy</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2. Integration of diversity, equity, and inclusion (DEI)</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3. Timeline (Short-term vs. long-term)</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4. Collaborative partnerships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5. Quantifiable goals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6. Challenges in implementation</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By examining how youth frame climate solutions, this research offers insights into their priorities and the influence of the YCS model.</a:t>
            </a:r>
          </a:p>
        </p:txBody>
      </p:sp>
      <p:sp>
        <p:nvSpPr>
          <p:cNvPr id="47" name="TextBox 46"/>
          <p:cNvSpPr txBox="1"/>
          <p:nvPr/>
        </p:nvSpPr>
        <p:spPr>
          <a:xfrm>
            <a:off x="1114724" y="7441878"/>
            <a:ext cx="9144000" cy="646331"/>
          </a:xfrm>
          <a:prstGeom prst="rect">
            <a:avLst/>
          </a:prstGeom>
          <a:noFill/>
        </p:spPr>
        <p:txBody>
          <a:bodyPr wrap="square" rtlCol="0">
            <a:spAutoFit/>
          </a:bodyPr>
          <a:lstStyle>
            <a:defPPr>
              <a:defRPr kern="1200"/>
            </a:defPPr>
          </a:lstStyle>
          <a:p>
            <a:r>
              <a:rPr lang="en-US" sz="3600" b="1" dirty="0">
                <a:solidFill>
                  <a:schemeClr val="tx1">
                    <a:lumMod val="75000"/>
                    <a:lumOff val="25000"/>
                  </a:schemeClr>
                </a:solidFill>
                <a:latin typeface="Montserrat Extra Bold" panose="00000900000000000000" pitchFamily="50" charset="0"/>
              </a:rPr>
              <a:t>Introduction</a:t>
            </a:r>
          </a:p>
        </p:txBody>
      </p:sp>
      <p:sp>
        <p:nvSpPr>
          <p:cNvPr id="40" name="Rectangle: Rounded Corners 39"/>
          <p:cNvSpPr/>
          <p:nvPr/>
        </p:nvSpPr>
        <p:spPr>
          <a:xfrm>
            <a:off x="650670" y="19746992"/>
            <a:ext cx="10185620" cy="12866608"/>
          </a:xfrm>
          <a:prstGeom prst="roundRect">
            <a:avLst>
              <a:gd name="adj" fmla="val 182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90" name="TextBox 89">
            <a:extLst>
              <a:ext uri="{FF2B5EF4-FFF2-40B4-BE49-F238E27FC236}">
                <a16:creationId xmlns:a16="http://schemas.microsoft.com/office/drawing/2014/main" id="{29FDCEBF-DA7D-4AE0-A6BD-06A1FEAE41E1}"/>
              </a:ext>
            </a:extLst>
          </p:cNvPr>
          <p:cNvSpPr txBox="1"/>
          <p:nvPr/>
        </p:nvSpPr>
        <p:spPr>
          <a:xfrm>
            <a:off x="1085456" y="20663207"/>
            <a:ext cx="9144000" cy="12649617"/>
          </a:xfrm>
          <a:prstGeom prst="rect">
            <a:avLst/>
          </a:prstGeom>
          <a:noFill/>
        </p:spPr>
        <p:txBody>
          <a:bodyPr wrap="square" rtlCol="0">
            <a:spAutoFit/>
          </a:bodyPr>
          <a:lstStyle>
            <a:defPPr>
              <a:defRPr kern="1200"/>
            </a:defPPr>
          </a:lstStyle>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This study uses a comparative qualitative content analysis of Climate Action Plans (CAPs) developed at three Youth Climate Summits: the Finger Lakes and Adirondack Summits in the U.S., and the South Asia Youth Climate Summit in Malaysia. CAPs were analyzed using a matrix to identify patterns, themes, and regional differences based on the following criteria:</a:t>
            </a:r>
          </a:p>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buFont typeface="+mj-lt"/>
              <a:buAutoNum type="arabicPeriod"/>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Type of Climate Action – Categorized as:</a:t>
            </a:r>
          </a:p>
          <a:p>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Mitigation (e.g., emissions reduction, composting),</a:t>
            </a:r>
          </a:p>
          <a:p>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Adaptation (e.g., disaster preparedness, education),</a:t>
            </a:r>
          </a:p>
          <a:p>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Policy Advocacy (e.g., institutional change efforts).</a:t>
            </a:r>
          </a:p>
          <a:p>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Plans could fall into multiple categories.</a:t>
            </a:r>
          </a:p>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buAutoNum type="arabicPeriod" startAt="2"/>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DEI Considerations – Assessed for references to diversity, equity, inclusion, marginalized communities, Indigenous knowledge, or broad community engagement.</a:t>
            </a:r>
          </a:p>
          <a:p>
            <a:pPr marL="457200" indent="-457200">
              <a:buAutoNum type="arabicPeriod" startAt="2"/>
            </a:pP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buAutoNum type="arabicPeriod" startAt="3"/>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Timeline – Classified as:  Short-term (within one school year), or Long-term (multi-year efforts or sustained partnerships).</a:t>
            </a:r>
          </a:p>
          <a:p>
            <a:pPr marL="457200" indent="-457200">
              <a:buAutoNum type="arabicPeriod" startAt="3"/>
            </a:pP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buAutoNum type="arabicPeriod" startAt="3"/>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Collaboration – Identified based on partnerships with schools, government agencies, community stakeholders, or external organizations.</a:t>
            </a:r>
          </a:p>
          <a:p>
            <a:pPr marL="457200" indent="-457200">
              <a:buAutoNum type="arabicPeriod" startAt="3"/>
            </a:pP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buAutoNum type="arabicPeriod" startAt="3"/>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Quantifiable Goals – Evaluated for inclusion of measurable targets (e.g., “reduce plastic use by 50%”).</a:t>
            </a:r>
          </a:p>
          <a:p>
            <a:pPr marL="457200" indent="-457200">
              <a:buAutoNum type="arabicPeriod" startAt="3"/>
            </a:pP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457200" indent="-457200">
              <a:buAutoNum type="arabicPeriod" startAt="3"/>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Challenges – Derived from post-summit surveys and grant reflections, highlighting barriers such as funding, support, or sustaining engagement.</a:t>
            </a:r>
          </a:p>
          <a:p>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p>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91" name="TextBox 90">
            <a:extLst>
              <a:ext uri="{FF2B5EF4-FFF2-40B4-BE49-F238E27FC236}">
                <a16:creationId xmlns:a16="http://schemas.microsoft.com/office/drawing/2014/main" id="{15232698-55E6-4C6D-9947-A1F5F1CCE1E0}"/>
              </a:ext>
            </a:extLst>
          </p:cNvPr>
          <p:cNvSpPr txBox="1"/>
          <p:nvPr/>
        </p:nvSpPr>
        <p:spPr>
          <a:xfrm>
            <a:off x="1094701" y="20016876"/>
            <a:ext cx="9144000" cy="646331"/>
          </a:xfrm>
          <a:prstGeom prst="rect">
            <a:avLst/>
          </a:prstGeom>
          <a:noFill/>
        </p:spPr>
        <p:txBody>
          <a:bodyPr wrap="square" rtlCol="0">
            <a:spAutoFit/>
          </a:bodyPr>
          <a:lstStyle>
            <a:defPPr>
              <a:defRPr kern="1200"/>
            </a:defPPr>
          </a:lstStyle>
          <a:p>
            <a:r>
              <a:rPr lang="en-US" sz="3600" b="1" dirty="0">
                <a:solidFill>
                  <a:schemeClr val="tx1">
                    <a:lumMod val="75000"/>
                    <a:lumOff val="25000"/>
                  </a:schemeClr>
                </a:solidFill>
                <a:latin typeface="Montserrat Extra Bold" panose="00000900000000000000" pitchFamily="50" charset="0"/>
              </a:rPr>
              <a:t>Methodology</a:t>
            </a:r>
          </a:p>
        </p:txBody>
      </p:sp>
      <p:sp>
        <p:nvSpPr>
          <p:cNvPr id="41" name="Rectangle: Rounded Corners 40"/>
          <p:cNvSpPr/>
          <p:nvPr/>
        </p:nvSpPr>
        <p:spPr>
          <a:xfrm>
            <a:off x="11372206" y="14371729"/>
            <a:ext cx="21123548" cy="11735625"/>
          </a:xfrm>
          <a:prstGeom prst="roundRect">
            <a:avLst>
              <a:gd name="adj" fmla="val 1937"/>
            </a:avLst>
          </a:prstGeom>
          <a:solidFill>
            <a:srgbClr val="B3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93" name="TextBox 92">
            <a:extLst>
              <a:ext uri="{FF2B5EF4-FFF2-40B4-BE49-F238E27FC236}">
                <a16:creationId xmlns:a16="http://schemas.microsoft.com/office/drawing/2014/main" id="{7381E656-1550-4678-91D6-50348E24F942}"/>
              </a:ext>
            </a:extLst>
          </p:cNvPr>
          <p:cNvSpPr txBox="1"/>
          <p:nvPr/>
        </p:nvSpPr>
        <p:spPr>
          <a:xfrm>
            <a:off x="11697816" y="14621172"/>
            <a:ext cx="20023709" cy="646331"/>
          </a:xfrm>
          <a:prstGeom prst="rect">
            <a:avLst/>
          </a:prstGeom>
          <a:noFill/>
        </p:spPr>
        <p:txBody>
          <a:bodyPr wrap="square" rtlCol="0">
            <a:spAutoFit/>
          </a:bodyPr>
          <a:lstStyle>
            <a:defPPr>
              <a:defRPr kern="1200"/>
            </a:defPPr>
          </a:lstStyle>
          <a:p>
            <a:r>
              <a:rPr lang="en-US" sz="3600" b="1" dirty="0">
                <a:solidFill>
                  <a:schemeClr val="tx1">
                    <a:lumMod val="75000"/>
                    <a:lumOff val="25000"/>
                  </a:schemeClr>
                </a:solidFill>
                <a:latin typeface="Montserrat Extra Bold" panose="00000900000000000000" pitchFamily="50" charset="0"/>
              </a:rPr>
              <a:t>Tests and results</a:t>
            </a:r>
          </a:p>
        </p:txBody>
      </p:sp>
      <p:pic>
        <p:nvPicPr>
          <p:cNvPr id="2" name="Picture 1" descr="A group of logos on a black background&#10;&#10;Description automatically generated">
            <a:extLst>
              <a:ext uri="{FF2B5EF4-FFF2-40B4-BE49-F238E27FC236}">
                <a16:creationId xmlns:a16="http://schemas.microsoft.com/office/drawing/2014/main" id="{61A59B01-901F-E9F1-15A4-2B2338D17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19" y="854155"/>
            <a:ext cx="3953775" cy="1673764"/>
          </a:xfrm>
          <a:prstGeom prst="rect">
            <a:avLst/>
          </a:prstGeom>
        </p:spPr>
      </p:pic>
      <p:sp>
        <p:nvSpPr>
          <p:cNvPr id="7" name="Rectangle: Rounded Corners 6">
            <a:extLst>
              <a:ext uri="{FF2B5EF4-FFF2-40B4-BE49-F238E27FC236}">
                <a16:creationId xmlns:a16="http://schemas.microsoft.com/office/drawing/2014/main" id="{DB1B06B0-D49E-04B2-C7ED-53E2F6D177F3}"/>
              </a:ext>
            </a:extLst>
          </p:cNvPr>
          <p:cNvSpPr/>
          <p:nvPr/>
        </p:nvSpPr>
        <p:spPr>
          <a:xfrm>
            <a:off x="33120681" y="19746992"/>
            <a:ext cx="10058400" cy="7829802"/>
          </a:xfrm>
          <a:prstGeom prst="roundRect">
            <a:avLst>
              <a:gd name="adj" fmla="val 3948"/>
            </a:avLst>
          </a:prstGeom>
          <a:solidFill>
            <a:srgbClr val="B3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8" name="TextBox 7">
            <a:extLst>
              <a:ext uri="{FF2B5EF4-FFF2-40B4-BE49-F238E27FC236}">
                <a16:creationId xmlns:a16="http://schemas.microsoft.com/office/drawing/2014/main" id="{0A3B0E58-3DA1-4E16-928D-E20FF82CF4EA}"/>
              </a:ext>
            </a:extLst>
          </p:cNvPr>
          <p:cNvSpPr txBox="1"/>
          <p:nvPr/>
        </p:nvSpPr>
        <p:spPr>
          <a:xfrm>
            <a:off x="33375599" y="19901046"/>
            <a:ext cx="9144000" cy="646331"/>
          </a:xfrm>
          <a:prstGeom prst="rect">
            <a:avLst/>
          </a:prstGeom>
          <a:noFill/>
        </p:spPr>
        <p:txBody>
          <a:bodyPr wrap="square" rtlCol="0">
            <a:spAutoFit/>
          </a:bodyPr>
          <a:lstStyle>
            <a:defPPr>
              <a:defRPr kern="1200"/>
            </a:defPPr>
          </a:lstStyle>
          <a:p>
            <a:r>
              <a:rPr lang="en-US" sz="3600" b="1" dirty="0">
                <a:solidFill>
                  <a:schemeClr val="tx1">
                    <a:lumMod val="75000"/>
                    <a:lumOff val="25000"/>
                  </a:schemeClr>
                </a:solidFill>
                <a:latin typeface="Montserrat Extra Bold" panose="00000900000000000000" pitchFamily="50" charset="0"/>
              </a:rPr>
              <a:t>References</a:t>
            </a:r>
          </a:p>
        </p:txBody>
      </p:sp>
      <p:sp>
        <p:nvSpPr>
          <p:cNvPr id="9" name="TextBox 8">
            <a:extLst>
              <a:ext uri="{FF2B5EF4-FFF2-40B4-BE49-F238E27FC236}">
                <a16:creationId xmlns:a16="http://schemas.microsoft.com/office/drawing/2014/main" id="{0ACA26C4-7006-FBC4-1EE5-F63271C68D71}"/>
              </a:ext>
            </a:extLst>
          </p:cNvPr>
          <p:cNvSpPr txBox="1"/>
          <p:nvPr/>
        </p:nvSpPr>
        <p:spPr>
          <a:xfrm>
            <a:off x="33375599" y="20425687"/>
            <a:ext cx="9518074" cy="7478970"/>
          </a:xfrm>
          <a:prstGeom prst="rect">
            <a:avLst/>
          </a:prstGeom>
          <a:noFill/>
        </p:spPr>
        <p:txBody>
          <a:bodyPr wrap="square" rtlCol="0">
            <a:spAutoFit/>
          </a:bodyPr>
          <a:lstStyle>
            <a:defPPr>
              <a:defRPr kern="1200"/>
            </a:defPPr>
          </a:lstStyle>
          <a:p>
            <a:pPr algn="just"/>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Kosciulek</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D. (2020). Strengthening Youth Participation in Climate-Related Policymaking. South African Institute of International Affairs. http://</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www.jstor.org</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/stable/resrep28260</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de Moor, J., De </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Vydt</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M., Uba, K., &amp; </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Wahlström</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M. (2020). New kids on the block: taking stock of the recent cycle of climate activism. Social Movement Studies, 20(5), 619–625. https://</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doi.org</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/10.1080/14742837.2020.1836617</a:t>
            </a:r>
          </a:p>
          <a:p>
            <a:pPr algn="just"/>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Boulianne</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S., Lalancette, M., &amp; </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Ilkiw</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D. (2020). “School Strike 4 Climate”: Social Media and the International Youth Protest on Climate Change. Media and Communication, 8(2), 208-218. https://</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doi.org</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/10.17645/mac.v8i2.2768</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YOUNGO. (2023c). Youth </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stocktake</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of UNFCCC Processes. https://</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unfccc.int</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/sites/default/files/resource/YOUTH%20STOCKTAKE%20on%20UNFCCC%20PROCESSES%208%2012%2023.pdf</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Kretser, J., &amp; Griffin, E. (2020). Taking back our future: Empowering youth through climate summits. In Teaching climate change in the United States (pp. 143-152). Routledge.</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Wild Center. (n.d.). Youth Climate Program. https://</a:t>
            </a:r>
            <a:r>
              <a:rPr lang="en-US" sz="2400" dirty="0"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www.wildcenter.org</a:t>
            </a: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/our-work/youth-climate-program/</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C757E6C-5DE6-3FCF-A3D7-F609CDA9BB60}"/>
              </a:ext>
            </a:extLst>
          </p:cNvPr>
          <p:cNvSpPr txBox="1"/>
          <p:nvPr/>
        </p:nvSpPr>
        <p:spPr>
          <a:xfrm>
            <a:off x="11271076" y="32298725"/>
            <a:ext cx="21123548" cy="338554"/>
          </a:xfrm>
          <a:prstGeom prst="rect">
            <a:avLst/>
          </a:prstGeom>
          <a:noFill/>
        </p:spPr>
        <p:txBody>
          <a:bodyPr wrap="square" rtlCol="0">
            <a:spAutoFit/>
          </a:bodyPr>
          <a:lstStyle/>
          <a:p>
            <a:pPr algn="ctr"/>
            <a:r>
              <a:rPr lang="en-US" sz="1600" dirty="0">
                <a:latin typeface="Domine" panose="020B0604020202020204" charset="0"/>
              </a:rPr>
              <a:t>Figure 3, 4 &amp; 5. Young participants at summits preparing and presenting their CAPs </a:t>
            </a:r>
          </a:p>
        </p:txBody>
      </p:sp>
      <p:sp>
        <p:nvSpPr>
          <p:cNvPr id="12" name="TextBox 11">
            <a:extLst>
              <a:ext uri="{FF2B5EF4-FFF2-40B4-BE49-F238E27FC236}">
                <a16:creationId xmlns:a16="http://schemas.microsoft.com/office/drawing/2014/main" id="{4B674297-A35E-92BB-0E7D-50EAA19851DA}"/>
              </a:ext>
            </a:extLst>
          </p:cNvPr>
          <p:cNvSpPr txBox="1"/>
          <p:nvPr/>
        </p:nvSpPr>
        <p:spPr>
          <a:xfrm>
            <a:off x="15039350" y="13933718"/>
            <a:ext cx="14513386" cy="338554"/>
          </a:xfrm>
          <a:prstGeom prst="rect">
            <a:avLst/>
          </a:prstGeom>
          <a:noFill/>
        </p:spPr>
        <p:txBody>
          <a:bodyPr wrap="square" rtlCol="0">
            <a:spAutoFit/>
          </a:bodyPr>
          <a:lstStyle/>
          <a:p>
            <a:pPr algn="ctr"/>
            <a:r>
              <a:rPr lang="en-US" sz="1600" dirty="0">
                <a:latin typeface="Domine" panose="020B0604020202020204" charset="0"/>
              </a:rPr>
              <a:t>Figure 1. Presence absence plot showing variables across CAPS  in the three summits .</a:t>
            </a:r>
          </a:p>
        </p:txBody>
      </p:sp>
      <p:sp>
        <p:nvSpPr>
          <p:cNvPr id="18" name="TextBox 17">
            <a:extLst>
              <a:ext uri="{FF2B5EF4-FFF2-40B4-BE49-F238E27FC236}">
                <a16:creationId xmlns:a16="http://schemas.microsoft.com/office/drawing/2014/main" id="{9BF241A1-E809-7ECC-2F0C-3020AC343E63}"/>
              </a:ext>
            </a:extLst>
          </p:cNvPr>
          <p:cNvSpPr txBox="1"/>
          <p:nvPr/>
        </p:nvSpPr>
        <p:spPr>
          <a:xfrm>
            <a:off x="11697815" y="15330565"/>
            <a:ext cx="20345942" cy="10433625"/>
          </a:xfrm>
          <a:prstGeom prst="rect">
            <a:avLst/>
          </a:prstGeom>
          <a:noFill/>
        </p:spPr>
        <p:txBody>
          <a:bodyPr wrap="square" rtlCol="0">
            <a:spAutoFit/>
          </a:bodyPr>
          <a:lstStyle>
            <a:defPPr>
              <a:defRPr kern="1200"/>
            </a:defPPr>
          </a:lstStyle>
          <a:p>
            <a:pPr marL="457200" indent="-457200" algn="just">
              <a:buFont typeface="+mj-lt"/>
              <a:buAutoNum type="arabicPeriod"/>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Figure 1 (Presence/Absence Matrix):</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CAPs were evaluated for six dimensions: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Mitigation, Adaptation, Policy Advocacy, Long-term Planning, Quantifiable Goals, and DEI.</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Mitigation was the most consistently present dimension across all summits.</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Common actions included: waste reduction, composting, renewable energy, and school-based sustainability.</a:t>
            </a:r>
          </a:p>
          <a:p>
            <a:pPr lvl="1"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SEAYCS (South Asia):</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Strong emphasis on Adaptation and DEI.</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Addressed resilience, inclusion of marginalized and wider communities.</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FLYCS (Finger Lakes):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Focused mainly on Mitigation and short-term actions.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Lower presence of Adaptation and DEI.</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ADKYCS (Adirondacks):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Balanced presence across all dimensions.</a:t>
            </a: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High focus on Quantifiable Goals and Long-term Planning.</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2.   Figure 2 (Emphasis Plot):</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Quantifiable Goals were most emphasized in ADKYCS → Reflects priority on measurable impact.</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Mitigation was a top priority across all summits, especially in FLYCS and SEAYCS.</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Adaptation and DEI were strongly emphasized in SEAYCS → Tied to regional vulnerabilities and equity issues.</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Policy Advocacy was the least emphasized overall, particularly in FLYCS and SEAYCS → Indicates limited civic engagement.</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3.   Overall Summary:</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All summits support youth-led climate action, but regional trends differ:</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U.S. Summits (ADKYCS &amp; FLYCS): Focus on tangible, school-based mitigation strategies.</a:t>
            </a:r>
          </a:p>
          <a:p>
            <a:pPr marL="2536939" lvl="1" indent="-342900" algn="just">
              <a:buFont typeface="Arial" panose="020B0604020202020204" pitchFamily="34" charset="0"/>
              <a:buChar char="•"/>
            </a:pPr>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SEAYCS: Greater emphasis on adaptation, equity, and systemic change.</a:t>
            </a:r>
          </a:p>
          <a:p>
            <a:pPr algn="just"/>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B1F9861A-8524-CB5F-D1E6-F5F8B318615B}"/>
              </a:ext>
            </a:extLst>
          </p:cNvPr>
          <p:cNvSpPr txBox="1"/>
          <p:nvPr/>
        </p:nvSpPr>
        <p:spPr>
          <a:xfrm>
            <a:off x="32960154" y="19189339"/>
            <a:ext cx="10272694" cy="338554"/>
          </a:xfrm>
          <a:prstGeom prst="rect">
            <a:avLst/>
          </a:prstGeom>
          <a:noFill/>
        </p:spPr>
        <p:txBody>
          <a:bodyPr wrap="square" rtlCol="0">
            <a:spAutoFit/>
          </a:bodyPr>
          <a:lstStyle/>
          <a:p>
            <a:pPr algn="ctr"/>
            <a:r>
              <a:rPr lang="en-US" sz="1600" dirty="0">
                <a:latin typeface="Domine" panose="020B0604020202020204" charset="0"/>
              </a:rPr>
              <a:t>Figure 2. Emphasis plot showing which variables were most emphasized in each summit</a:t>
            </a:r>
          </a:p>
        </p:txBody>
      </p:sp>
      <p:pic>
        <p:nvPicPr>
          <p:cNvPr id="15" name="Picture 14" descr="A colorful grid with text&#10;&#10;AI-generated content may be incorrect.">
            <a:extLst>
              <a:ext uri="{FF2B5EF4-FFF2-40B4-BE49-F238E27FC236}">
                <a16:creationId xmlns:a16="http://schemas.microsoft.com/office/drawing/2014/main" id="{51D4BBF2-4F1C-C7BB-DEEA-06B1459181CE}"/>
              </a:ext>
            </a:extLst>
          </p:cNvPr>
          <p:cNvPicPr>
            <a:picLocks noChangeAspect="1"/>
          </p:cNvPicPr>
          <p:nvPr/>
        </p:nvPicPr>
        <p:blipFill>
          <a:blip r:embed="rId3">
            <a:extLst>
              <a:ext uri="{28A0092B-C50C-407E-A947-70E740481C1C}">
                <a14:useLocalDpi xmlns:a14="http://schemas.microsoft.com/office/drawing/2010/main" val="0"/>
              </a:ext>
            </a:extLst>
          </a:blip>
          <a:srcRect t="8663" b="17838"/>
          <a:stretch/>
        </p:blipFill>
        <p:spPr>
          <a:xfrm>
            <a:off x="11372205" y="7030147"/>
            <a:ext cx="21196531" cy="6838251"/>
          </a:xfrm>
          <a:prstGeom prst="rect">
            <a:avLst/>
          </a:prstGeom>
          <a:ln>
            <a:solidFill>
              <a:schemeClr val="tx1"/>
            </a:solidFill>
          </a:ln>
        </p:spPr>
      </p:pic>
      <p:pic>
        <p:nvPicPr>
          <p:cNvPr id="28" name="Picture 27" descr="A group of people sitting around a table&#10;&#10;AI-generated content may be incorrect.">
            <a:extLst>
              <a:ext uri="{FF2B5EF4-FFF2-40B4-BE49-F238E27FC236}">
                <a16:creationId xmlns:a16="http://schemas.microsoft.com/office/drawing/2014/main" id="{A2C0FA6B-D87D-87CE-2F4C-37D24F4BC5A2}"/>
              </a:ext>
            </a:extLst>
          </p:cNvPr>
          <p:cNvPicPr>
            <a:picLocks noChangeAspect="1"/>
          </p:cNvPicPr>
          <p:nvPr/>
        </p:nvPicPr>
        <p:blipFill>
          <a:blip r:embed="rId4" cstate="print">
            <a:extLst>
              <a:ext uri="{28A0092B-C50C-407E-A947-70E740481C1C}">
                <a14:useLocalDpi xmlns:a14="http://schemas.microsoft.com/office/drawing/2010/main" val="0"/>
              </a:ext>
            </a:extLst>
          </a:blip>
          <a:srcRect l="9583" r="5607"/>
          <a:stretch/>
        </p:blipFill>
        <p:spPr>
          <a:xfrm>
            <a:off x="17995438" y="26479239"/>
            <a:ext cx="7679511" cy="5702500"/>
          </a:xfrm>
          <a:prstGeom prst="rect">
            <a:avLst/>
          </a:prstGeom>
          <a:ln>
            <a:solidFill>
              <a:schemeClr val="tx1"/>
            </a:solidFill>
          </a:ln>
        </p:spPr>
      </p:pic>
      <p:pic>
        <p:nvPicPr>
          <p:cNvPr id="30" name="Picture 29" descr="A group of girls holding a poster&#10;&#10;AI-generated content may be incorrect.">
            <a:extLst>
              <a:ext uri="{FF2B5EF4-FFF2-40B4-BE49-F238E27FC236}">
                <a16:creationId xmlns:a16="http://schemas.microsoft.com/office/drawing/2014/main" id="{5E7EC226-7F97-5A1E-C162-D362736ED718}"/>
              </a:ext>
            </a:extLst>
          </p:cNvPr>
          <p:cNvPicPr>
            <a:picLocks noChangeAspect="1"/>
          </p:cNvPicPr>
          <p:nvPr/>
        </p:nvPicPr>
        <p:blipFill>
          <a:blip r:embed="rId5" cstate="print">
            <a:extLst>
              <a:ext uri="{28A0092B-C50C-407E-A947-70E740481C1C}">
                <a14:useLocalDpi xmlns:a14="http://schemas.microsoft.com/office/drawing/2010/main" val="0"/>
              </a:ext>
            </a:extLst>
          </a:blip>
          <a:srcRect t="17021" b="14017"/>
          <a:stretch/>
        </p:blipFill>
        <p:spPr>
          <a:xfrm>
            <a:off x="11352887" y="26479238"/>
            <a:ext cx="6201744" cy="5702500"/>
          </a:xfrm>
          <a:prstGeom prst="rect">
            <a:avLst/>
          </a:prstGeom>
          <a:ln>
            <a:solidFill>
              <a:schemeClr val="tx1"/>
            </a:solidFill>
          </a:ln>
        </p:spPr>
      </p:pic>
      <p:pic>
        <p:nvPicPr>
          <p:cNvPr id="34" name="Picture 33" descr="A group of people working on laptops&#10;&#10;AI-generated content may be incorrect.">
            <a:extLst>
              <a:ext uri="{FF2B5EF4-FFF2-40B4-BE49-F238E27FC236}">
                <a16:creationId xmlns:a16="http://schemas.microsoft.com/office/drawing/2014/main" id="{0A8F3AA9-1E52-2F6B-6368-BB927A0B4D18}"/>
              </a:ext>
            </a:extLst>
          </p:cNvPr>
          <p:cNvPicPr>
            <a:picLocks noChangeAspect="1"/>
          </p:cNvPicPr>
          <p:nvPr/>
        </p:nvPicPr>
        <p:blipFill>
          <a:blip r:embed="rId6" cstate="print">
            <a:extLst>
              <a:ext uri="{28A0092B-C50C-407E-A947-70E740481C1C}">
                <a14:useLocalDpi xmlns:a14="http://schemas.microsoft.com/office/drawing/2010/main" val="0"/>
              </a:ext>
            </a:extLst>
          </a:blip>
          <a:srcRect l="14176" t="-335" r="13300" b="335"/>
          <a:stretch/>
        </p:blipFill>
        <p:spPr>
          <a:xfrm>
            <a:off x="26255704" y="26479238"/>
            <a:ext cx="6201744" cy="5702500"/>
          </a:xfrm>
          <a:prstGeom prst="rect">
            <a:avLst/>
          </a:prstGeom>
          <a:ln>
            <a:solidFill>
              <a:schemeClr val="tx1"/>
            </a:solidFill>
          </a:ln>
        </p:spPr>
      </p:pic>
      <p:pic>
        <p:nvPicPr>
          <p:cNvPr id="36" name="Picture 35" descr="A diagram of blue dots&#10;&#10;AI-generated content may be incorrect.">
            <a:extLst>
              <a:ext uri="{FF2B5EF4-FFF2-40B4-BE49-F238E27FC236}">
                <a16:creationId xmlns:a16="http://schemas.microsoft.com/office/drawing/2014/main" id="{FBE150A2-FB93-E02C-BDF9-32CAF3007C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73871" y="14483732"/>
            <a:ext cx="8453854" cy="4428829"/>
          </a:xfrm>
          <a:prstGeom prst="rect">
            <a:avLst/>
          </a:prstGeom>
          <a:ln>
            <a:solidFill>
              <a:schemeClr val="tx1"/>
            </a:solidFill>
          </a:ln>
        </p:spPr>
      </p:pic>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6356</TotalTime>
  <Words>1222</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Montserrat Extra Bold</vt:lpstr>
      <vt:lpstr>Calibri</vt:lpstr>
      <vt:lpstr>Domine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Flowers, Katie</cp:lastModifiedBy>
  <cp:revision>46</cp:revision>
  <dcterms:modified xsi:type="dcterms:W3CDTF">2025-04-18T15:36:07Z</dcterms:modified>
  <cp:category>science research poster</cp:category>
</cp:coreProperties>
</file>