
<file path=[Content_Types].xml><?xml version="1.0" encoding="utf-8"?>
<Types xmlns="http://schemas.openxmlformats.org/package/2006/content-types">
  <Default ContentType="application/x-fontdata" Extension="fntdata"/>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Lst>
  <p:sldSz cx="32918400" cy="21945600"/>
  <p:notesSz cx="6858000" cy="9144000"/>
  <p:embeddedFontLst>
    <p:embeddedFont>
      <p:font typeface="Libre Baskerville" charset="1" panose="02000000000000000000"/>
      <p:regular r:id="rId7"/>
    </p:embeddedFont>
    <p:embeddedFont>
      <p:font typeface="Libre Baskerville Bold" charset="1" panose="02000000000000000000"/>
      <p:regular r:id="rId8"/>
    </p:embeddedFont>
    <p:embeddedFont>
      <p:font typeface="Glacial Indifference" charset="1" panose="00000000000000000000"/>
      <p:regular r:id="rId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fonts/font7.fntdata" Type="http://schemas.openxmlformats.org/officeDocument/2006/relationships/font"/><Relationship Id="rId8" Target="fonts/font8.fntdata" Type="http://schemas.openxmlformats.org/officeDocument/2006/relationships/font"/><Relationship Id="rId9" Target="fonts/font9.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http://www.nifplay.org" TargetMode="External" Type="http://schemas.openxmlformats.org/officeDocument/2006/relationships/hyperlink"/></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BFAF5"/>
        </a:solidFill>
      </p:bgPr>
    </p:bg>
    <p:spTree>
      <p:nvGrpSpPr>
        <p:cNvPr id="1" name=""/>
        <p:cNvGrpSpPr/>
        <p:nvPr/>
      </p:nvGrpSpPr>
      <p:grpSpPr>
        <a:xfrm>
          <a:off x="0" y="0"/>
          <a:ext cx="0" cy="0"/>
          <a:chOff x="0" y="0"/>
          <a:chExt cx="0" cy="0"/>
        </a:xfrm>
      </p:grpSpPr>
      <p:grpSp>
        <p:nvGrpSpPr>
          <p:cNvPr name="Group 2" id="2"/>
          <p:cNvGrpSpPr/>
          <p:nvPr/>
        </p:nvGrpSpPr>
        <p:grpSpPr>
          <a:xfrm rot="0">
            <a:off x="26466704" y="-2794486"/>
            <a:ext cx="47625" cy="5414010"/>
            <a:chOff x="0" y="0"/>
            <a:chExt cx="7840" cy="891195"/>
          </a:xfrm>
        </p:grpSpPr>
        <p:sp>
          <p:nvSpPr>
            <p:cNvPr name="Freeform 3" id="3"/>
            <p:cNvSpPr/>
            <p:nvPr/>
          </p:nvSpPr>
          <p:spPr>
            <a:xfrm flipH="false" flipV="false" rot="0">
              <a:off x="0" y="0"/>
              <a:ext cx="7840" cy="891195"/>
            </a:xfrm>
            <a:custGeom>
              <a:avLst/>
              <a:gdLst/>
              <a:ahLst/>
              <a:cxnLst/>
              <a:rect r="r" b="b" t="t" l="l"/>
              <a:pathLst>
                <a:path h="891195" w="7840">
                  <a:moveTo>
                    <a:pt x="0" y="0"/>
                  </a:moveTo>
                  <a:lnTo>
                    <a:pt x="7840" y="0"/>
                  </a:lnTo>
                  <a:lnTo>
                    <a:pt x="7840" y="891195"/>
                  </a:lnTo>
                  <a:lnTo>
                    <a:pt x="0" y="891195"/>
                  </a:lnTo>
                  <a:close/>
                </a:path>
              </a:pathLst>
            </a:custGeom>
            <a:solidFill>
              <a:srgbClr val="173A45"/>
            </a:solidFill>
          </p:spPr>
        </p:sp>
        <p:sp>
          <p:nvSpPr>
            <p:cNvPr name="TextBox 4" id="4"/>
            <p:cNvSpPr txBox="true"/>
            <p:nvPr/>
          </p:nvSpPr>
          <p:spPr>
            <a:xfrm>
              <a:off x="0" y="-47625"/>
              <a:ext cx="7840" cy="938820"/>
            </a:xfrm>
            <a:prstGeom prst="rect">
              <a:avLst/>
            </a:prstGeom>
          </p:spPr>
          <p:txBody>
            <a:bodyPr anchor="ctr" rtlCol="false" tIns="50800" lIns="50800" bIns="50800" rIns="50800"/>
            <a:lstStyle/>
            <a:p>
              <a:pPr algn="ctr">
                <a:lnSpc>
                  <a:spcPts val="3499"/>
                </a:lnSpc>
              </a:pPr>
            </a:p>
          </p:txBody>
        </p:sp>
      </p:grpSp>
      <p:grpSp>
        <p:nvGrpSpPr>
          <p:cNvPr name="Group 5" id="5"/>
          <p:cNvGrpSpPr/>
          <p:nvPr/>
        </p:nvGrpSpPr>
        <p:grpSpPr>
          <a:xfrm rot="0">
            <a:off x="27138219" y="-2794486"/>
            <a:ext cx="47625" cy="5437822"/>
            <a:chOff x="0" y="0"/>
            <a:chExt cx="7840" cy="895115"/>
          </a:xfrm>
        </p:grpSpPr>
        <p:sp>
          <p:nvSpPr>
            <p:cNvPr name="Freeform 6" id="6"/>
            <p:cNvSpPr/>
            <p:nvPr/>
          </p:nvSpPr>
          <p:spPr>
            <a:xfrm flipH="false" flipV="false" rot="0">
              <a:off x="0" y="0"/>
              <a:ext cx="7840" cy="895115"/>
            </a:xfrm>
            <a:custGeom>
              <a:avLst/>
              <a:gdLst/>
              <a:ahLst/>
              <a:cxnLst/>
              <a:rect r="r" b="b" t="t" l="l"/>
              <a:pathLst>
                <a:path h="895115" w="7840">
                  <a:moveTo>
                    <a:pt x="0" y="0"/>
                  </a:moveTo>
                  <a:lnTo>
                    <a:pt x="7840" y="0"/>
                  </a:lnTo>
                  <a:lnTo>
                    <a:pt x="7840" y="895115"/>
                  </a:lnTo>
                  <a:lnTo>
                    <a:pt x="0" y="895115"/>
                  </a:lnTo>
                  <a:close/>
                </a:path>
              </a:pathLst>
            </a:custGeom>
            <a:solidFill>
              <a:srgbClr val="173A45"/>
            </a:solidFill>
          </p:spPr>
        </p:sp>
        <p:sp>
          <p:nvSpPr>
            <p:cNvPr name="TextBox 7" id="7"/>
            <p:cNvSpPr txBox="true"/>
            <p:nvPr/>
          </p:nvSpPr>
          <p:spPr>
            <a:xfrm>
              <a:off x="0" y="-47625"/>
              <a:ext cx="7840" cy="942740"/>
            </a:xfrm>
            <a:prstGeom prst="rect">
              <a:avLst/>
            </a:prstGeom>
          </p:spPr>
          <p:txBody>
            <a:bodyPr anchor="ctr" rtlCol="false" tIns="50800" lIns="50800" bIns="50800" rIns="50800"/>
            <a:lstStyle/>
            <a:p>
              <a:pPr algn="ctr">
                <a:lnSpc>
                  <a:spcPts val="3499"/>
                </a:lnSpc>
              </a:pPr>
            </a:p>
          </p:txBody>
        </p:sp>
      </p:grpSp>
      <p:grpSp>
        <p:nvGrpSpPr>
          <p:cNvPr name="Group 8" id="8"/>
          <p:cNvGrpSpPr/>
          <p:nvPr/>
        </p:nvGrpSpPr>
        <p:grpSpPr>
          <a:xfrm rot="0">
            <a:off x="28319319" y="-2794486"/>
            <a:ext cx="47625" cy="5437822"/>
            <a:chOff x="0" y="0"/>
            <a:chExt cx="7840" cy="895115"/>
          </a:xfrm>
        </p:grpSpPr>
        <p:sp>
          <p:nvSpPr>
            <p:cNvPr name="Freeform 9" id="9"/>
            <p:cNvSpPr/>
            <p:nvPr/>
          </p:nvSpPr>
          <p:spPr>
            <a:xfrm flipH="false" flipV="false" rot="0">
              <a:off x="0" y="0"/>
              <a:ext cx="7840" cy="895115"/>
            </a:xfrm>
            <a:custGeom>
              <a:avLst/>
              <a:gdLst/>
              <a:ahLst/>
              <a:cxnLst/>
              <a:rect r="r" b="b" t="t" l="l"/>
              <a:pathLst>
                <a:path h="895115" w="7840">
                  <a:moveTo>
                    <a:pt x="0" y="0"/>
                  </a:moveTo>
                  <a:lnTo>
                    <a:pt x="7840" y="0"/>
                  </a:lnTo>
                  <a:lnTo>
                    <a:pt x="7840" y="895115"/>
                  </a:lnTo>
                  <a:lnTo>
                    <a:pt x="0" y="895115"/>
                  </a:lnTo>
                  <a:close/>
                </a:path>
              </a:pathLst>
            </a:custGeom>
            <a:solidFill>
              <a:srgbClr val="173A45"/>
            </a:solidFill>
          </p:spPr>
        </p:sp>
        <p:sp>
          <p:nvSpPr>
            <p:cNvPr name="TextBox 10" id="10"/>
            <p:cNvSpPr txBox="true"/>
            <p:nvPr/>
          </p:nvSpPr>
          <p:spPr>
            <a:xfrm>
              <a:off x="0" y="-47625"/>
              <a:ext cx="7840" cy="942740"/>
            </a:xfrm>
            <a:prstGeom prst="rect">
              <a:avLst/>
            </a:prstGeom>
          </p:spPr>
          <p:txBody>
            <a:bodyPr anchor="ctr" rtlCol="false" tIns="50800" lIns="50800" bIns="50800" rIns="50800"/>
            <a:lstStyle/>
            <a:p>
              <a:pPr algn="ctr">
                <a:lnSpc>
                  <a:spcPts val="3499"/>
                </a:lnSpc>
              </a:pPr>
            </a:p>
          </p:txBody>
        </p:sp>
      </p:grpSp>
      <p:grpSp>
        <p:nvGrpSpPr>
          <p:cNvPr name="Group 11" id="11"/>
          <p:cNvGrpSpPr/>
          <p:nvPr/>
        </p:nvGrpSpPr>
        <p:grpSpPr>
          <a:xfrm rot="0">
            <a:off x="28833669" y="-2794486"/>
            <a:ext cx="47625" cy="5437822"/>
            <a:chOff x="0" y="0"/>
            <a:chExt cx="7840" cy="895115"/>
          </a:xfrm>
        </p:grpSpPr>
        <p:sp>
          <p:nvSpPr>
            <p:cNvPr name="Freeform 12" id="12"/>
            <p:cNvSpPr/>
            <p:nvPr/>
          </p:nvSpPr>
          <p:spPr>
            <a:xfrm flipH="false" flipV="false" rot="0">
              <a:off x="0" y="0"/>
              <a:ext cx="7840" cy="895115"/>
            </a:xfrm>
            <a:custGeom>
              <a:avLst/>
              <a:gdLst/>
              <a:ahLst/>
              <a:cxnLst/>
              <a:rect r="r" b="b" t="t" l="l"/>
              <a:pathLst>
                <a:path h="895115" w="7840">
                  <a:moveTo>
                    <a:pt x="0" y="0"/>
                  </a:moveTo>
                  <a:lnTo>
                    <a:pt x="7840" y="0"/>
                  </a:lnTo>
                  <a:lnTo>
                    <a:pt x="7840" y="895115"/>
                  </a:lnTo>
                  <a:lnTo>
                    <a:pt x="0" y="895115"/>
                  </a:lnTo>
                  <a:close/>
                </a:path>
              </a:pathLst>
            </a:custGeom>
            <a:solidFill>
              <a:srgbClr val="173A45"/>
            </a:solidFill>
          </p:spPr>
        </p:sp>
        <p:sp>
          <p:nvSpPr>
            <p:cNvPr name="TextBox 13" id="13"/>
            <p:cNvSpPr txBox="true"/>
            <p:nvPr/>
          </p:nvSpPr>
          <p:spPr>
            <a:xfrm>
              <a:off x="0" y="-47625"/>
              <a:ext cx="7840" cy="942740"/>
            </a:xfrm>
            <a:prstGeom prst="rect">
              <a:avLst/>
            </a:prstGeom>
          </p:spPr>
          <p:txBody>
            <a:bodyPr anchor="ctr" rtlCol="false" tIns="50800" lIns="50800" bIns="50800" rIns="50800"/>
            <a:lstStyle/>
            <a:p>
              <a:pPr algn="ctr">
                <a:lnSpc>
                  <a:spcPts val="3499"/>
                </a:lnSpc>
              </a:pPr>
            </a:p>
          </p:txBody>
        </p:sp>
      </p:grpSp>
      <p:grpSp>
        <p:nvGrpSpPr>
          <p:cNvPr name="Group 14" id="14"/>
          <p:cNvGrpSpPr/>
          <p:nvPr/>
        </p:nvGrpSpPr>
        <p:grpSpPr>
          <a:xfrm rot="0">
            <a:off x="29598178" y="-2794486"/>
            <a:ext cx="47625" cy="5437822"/>
            <a:chOff x="0" y="0"/>
            <a:chExt cx="7840" cy="895115"/>
          </a:xfrm>
        </p:grpSpPr>
        <p:sp>
          <p:nvSpPr>
            <p:cNvPr name="Freeform 15" id="15"/>
            <p:cNvSpPr/>
            <p:nvPr/>
          </p:nvSpPr>
          <p:spPr>
            <a:xfrm flipH="false" flipV="false" rot="0">
              <a:off x="0" y="0"/>
              <a:ext cx="7840" cy="895115"/>
            </a:xfrm>
            <a:custGeom>
              <a:avLst/>
              <a:gdLst/>
              <a:ahLst/>
              <a:cxnLst/>
              <a:rect r="r" b="b" t="t" l="l"/>
              <a:pathLst>
                <a:path h="895115" w="7840">
                  <a:moveTo>
                    <a:pt x="0" y="0"/>
                  </a:moveTo>
                  <a:lnTo>
                    <a:pt x="7840" y="0"/>
                  </a:lnTo>
                  <a:lnTo>
                    <a:pt x="7840" y="895115"/>
                  </a:lnTo>
                  <a:lnTo>
                    <a:pt x="0" y="895115"/>
                  </a:lnTo>
                  <a:close/>
                </a:path>
              </a:pathLst>
            </a:custGeom>
            <a:solidFill>
              <a:srgbClr val="173A45"/>
            </a:solidFill>
          </p:spPr>
        </p:sp>
        <p:sp>
          <p:nvSpPr>
            <p:cNvPr name="TextBox 16" id="16"/>
            <p:cNvSpPr txBox="true"/>
            <p:nvPr/>
          </p:nvSpPr>
          <p:spPr>
            <a:xfrm>
              <a:off x="0" y="-47625"/>
              <a:ext cx="7840" cy="942740"/>
            </a:xfrm>
            <a:prstGeom prst="rect">
              <a:avLst/>
            </a:prstGeom>
          </p:spPr>
          <p:txBody>
            <a:bodyPr anchor="ctr" rtlCol="false" tIns="50800" lIns="50800" bIns="50800" rIns="50800"/>
            <a:lstStyle/>
            <a:p>
              <a:pPr algn="ctr">
                <a:lnSpc>
                  <a:spcPts val="3499"/>
                </a:lnSpc>
              </a:pPr>
            </a:p>
          </p:txBody>
        </p:sp>
      </p:grpSp>
      <p:grpSp>
        <p:nvGrpSpPr>
          <p:cNvPr name="Group 17" id="17"/>
          <p:cNvGrpSpPr/>
          <p:nvPr/>
        </p:nvGrpSpPr>
        <p:grpSpPr>
          <a:xfrm rot="0">
            <a:off x="30779278" y="-2794486"/>
            <a:ext cx="47625" cy="5414010"/>
            <a:chOff x="0" y="0"/>
            <a:chExt cx="7840" cy="891195"/>
          </a:xfrm>
        </p:grpSpPr>
        <p:sp>
          <p:nvSpPr>
            <p:cNvPr name="Freeform 18" id="18"/>
            <p:cNvSpPr/>
            <p:nvPr/>
          </p:nvSpPr>
          <p:spPr>
            <a:xfrm flipH="false" flipV="false" rot="0">
              <a:off x="0" y="0"/>
              <a:ext cx="7840" cy="891195"/>
            </a:xfrm>
            <a:custGeom>
              <a:avLst/>
              <a:gdLst/>
              <a:ahLst/>
              <a:cxnLst/>
              <a:rect r="r" b="b" t="t" l="l"/>
              <a:pathLst>
                <a:path h="891195" w="7840">
                  <a:moveTo>
                    <a:pt x="0" y="0"/>
                  </a:moveTo>
                  <a:lnTo>
                    <a:pt x="7840" y="0"/>
                  </a:lnTo>
                  <a:lnTo>
                    <a:pt x="7840" y="891195"/>
                  </a:lnTo>
                  <a:lnTo>
                    <a:pt x="0" y="891195"/>
                  </a:lnTo>
                  <a:close/>
                </a:path>
              </a:pathLst>
            </a:custGeom>
            <a:solidFill>
              <a:srgbClr val="173A45"/>
            </a:solidFill>
          </p:spPr>
        </p:sp>
        <p:sp>
          <p:nvSpPr>
            <p:cNvPr name="TextBox 19" id="19"/>
            <p:cNvSpPr txBox="true"/>
            <p:nvPr/>
          </p:nvSpPr>
          <p:spPr>
            <a:xfrm>
              <a:off x="0" y="-47625"/>
              <a:ext cx="7840" cy="938820"/>
            </a:xfrm>
            <a:prstGeom prst="rect">
              <a:avLst/>
            </a:prstGeom>
          </p:spPr>
          <p:txBody>
            <a:bodyPr anchor="ctr" rtlCol="false" tIns="50800" lIns="50800" bIns="50800" rIns="50800"/>
            <a:lstStyle/>
            <a:p>
              <a:pPr algn="ctr">
                <a:lnSpc>
                  <a:spcPts val="3499"/>
                </a:lnSpc>
              </a:pPr>
            </a:p>
          </p:txBody>
        </p:sp>
      </p:grpSp>
      <p:grpSp>
        <p:nvGrpSpPr>
          <p:cNvPr name="Group 20" id="20"/>
          <p:cNvGrpSpPr/>
          <p:nvPr/>
        </p:nvGrpSpPr>
        <p:grpSpPr>
          <a:xfrm rot="0">
            <a:off x="31582781" y="-1213336"/>
            <a:ext cx="1335619" cy="3832860"/>
            <a:chOff x="0" y="0"/>
            <a:chExt cx="219855" cy="630923"/>
          </a:xfrm>
        </p:grpSpPr>
        <p:sp>
          <p:nvSpPr>
            <p:cNvPr name="Freeform 21" id="21"/>
            <p:cNvSpPr/>
            <p:nvPr/>
          </p:nvSpPr>
          <p:spPr>
            <a:xfrm flipH="false" flipV="false" rot="0">
              <a:off x="0" y="0"/>
              <a:ext cx="219855" cy="630923"/>
            </a:xfrm>
            <a:custGeom>
              <a:avLst/>
              <a:gdLst/>
              <a:ahLst/>
              <a:cxnLst/>
              <a:rect r="r" b="b" t="t" l="l"/>
              <a:pathLst>
                <a:path h="630923" w="219855">
                  <a:moveTo>
                    <a:pt x="0" y="0"/>
                  </a:moveTo>
                  <a:lnTo>
                    <a:pt x="219855" y="0"/>
                  </a:lnTo>
                  <a:lnTo>
                    <a:pt x="219855" y="630923"/>
                  </a:lnTo>
                  <a:lnTo>
                    <a:pt x="0" y="630923"/>
                  </a:lnTo>
                  <a:close/>
                </a:path>
              </a:pathLst>
            </a:custGeom>
            <a:solidFill>
              <a:srgbClr val="5CE1E6"/>
            </a:solidFill>
          </p:spPr>
        </p:sp>
        <p:sp>
          <p:nvSpPr>
            <p:cNvPr name="TextBox 22" id="22"/>
            <p:cNvSpPr txBox="true"/>
            <p:nvPr/>
          </p:nvSpPr>
          <p:spPr>
            <a:xfrm>
              <a:off x="0" y="-47625"/>
              <a:ext cx="219855" cy="678548"/>
            </a:xfrm>
            <a:prstGeom prst="rect">
              <a:avLst/>
            </a:prstGeom>
          </p:spPr>
          <p:txBody>
            <a:bodyPr anchor="ctr" rtlCol="false" tIns="50800" lIns="50800" bIns="50800" rIns="50800"/>
            <a:lstStyle/>
            <a:p>
              <a:pPr algn="ctr">
                <a:lnSpc>
                  <a:spcPts val="3499"/>
                </a:lnSpc>
              </a:pPr>
            </a:p>
          </p:txBody>
        </p:sp>
      </p:grpSp>
      <p:grpSp>
        <p:nvGrpSpPr>
          <p:cNvPr name="Group 23" id="23"/>
          <p:cNvGrpSpPr/>
          <p:nvPr/>
        </p:nvGrpSpPr>
        <p:grpSpPr>
          <a:xfrm rot="0">
            <a:off x="31558939" y="-2794486"/>
            <a:ext cx="47683" cy="5437822"/>
            <a:chOff x="0" y="0"/>
            <a:chExt cx="7849" cy="895115"/>
          </a:xfrm>
        </p:grpSpPr>
        <p:sp>
          <p:nvSpPr>
            <p:cNvPr name="Freeform 24" id="24"/>
            <p:cNvSpPr/>
            <p:nvPr/>
          </p:nvSpPr>
          <p:spPr>
            <a:xfrm flipH="false" flipV="false" rot="0">
              <a:off x="0" y="0"/>
              <a:ext cx="7849" cy="895115"/>
            </a:xfrm>
            <a:custGeom>
              <a:avLst/>
              <a:gdLst/>
              <a:ahLst/>
              <a:cxnLst/>
              <a:rect r="r" b="b" t="t" l="l"/>
              <a:pathLst>
                <a:path h="895115" w="7849">
                  <a:moveTo>
                    <a:pt x="0" y="0"/>
                  </a:moveTo>
                  <a:lnTo>
                    <a:pt x="7849" y="0"/>
                  </a:lnTo>
                  <a:lnTo>
                    <a:pt x="7849" y="895115"/>
                  </a:lnTo>
                  <a:lnTo>
                    <a:pt x="0" y="895115"/>
                  </a:lnTo>
                  <a:close/>
                </a:path>
              </a:pathLst>
            </a:custGeom>
            <a:solidFill>
              <a:srgbClr val="173A45"/>
            </a:solidFill>
          </p:spPr>
        </p:sp>
        <p:sp>
          <p:nvSpPr>
            <p:cNvPr name="TextBox 25" id="25"/>
            <p:cNvSpPr txBox="true"/>
            <p:nvPr/>
          </p:nvSpPr>
          <p:spPr>
            <a:xfrm>
              <a:off x="0" y="-47625"/>
              <a:ext cx="7849" cy="942740"/>
            </a:xfrm>
            <a:prstGeom prst="rect">
              <a:avLst/>
            </a:prstGeom>
          </p:spPr>
          <p:txBody>
            <a:bodyPr anchor="ctr" rtlCol="false" tIns="50800" lIns="50800" bIns="50800" rIns="50800"/>
            <a:lstStyle/>
            <a:p>
              <a:pPr algn="ctr">
                <a:lnSpc>
                  <a:spcPts val="3499"/>
                </a:lnSpc>
              </a:pPr>
            </a:p>
          </p:txBody>
        </p:sp>
      </p:grpSp>
      <p:grpSp>
        <p:nvGrpSpPr>
          <p:cNvPr name="Group 26" id="26"/>
          <p:cNvGrpSpPr/>
          <p:nvPr/>
        </p:nvGrpSpPr>
        <p:grpSpPr>
          <a:xfrm rot="0">
            <a:off x="27185844" y="-1213336"/>
            <a:ext cx="1133475" cy="3832860"/>
            <a:chOff x="0" y="0"/>
            <a:chExt cx="186580" cy="630923"/>
          </a:xfrm>
        </p:grpSpPr>
        <p:sp>
          <p:nvSpPr>
            <p:cNvPr name="Freeform 27" id="27"/>
            <p:cNvSpPr/>
            <p:nvPr/>
          </p:nvSpPr>
          <p:spPr>
            <a:xfrm flipH="false" flipV="false" rot="0">
              <a:off x="0" y="0"/>
              <a:ext cx="186580" cy="630923"/>
            </a:xfrm>
            <a:custGeom>
              <a:avLst/>
              <a:gdLst/>
              <a:ahLst/>
              <a:cxnLst/>
              <a:rect r="r" b="b" t="t" l="l"/>
              <a:pathLst>
                <a:path h="630923" w="186580">
                  <a:moveTo>
                    <a:pt x="0" y="0"/>
                  </a:moveTo>
                  <a:lnTo>
                    <a:pt x="186580" y="0"/>
                  </a:lnTo>
                  <a:lnTo>
                    <a:pt x="186580" y="630923"/>
                  </a:lnTo>
                  <a:lnTo>
                    <a:pt x="0" y="630923"/>
                  </a:lnTo>
                  <a:close/>
                </a:path>
              </a:pathLst>
            </a:custGeom>
            <a:solidFill>
              <a:srgbClr val="FF66C4"/>
            </a:solidFill>
          </p:spPr>
        </p:sp>
        <p:sp>
          <p:nvSpPr>
            <p:cNvPr name="TextBox 28" id="28"/>
            <p:cNvSpPr txBox="true"/>
            <p:nvPr/>
          </p:nvSpPr>
          <p:spPr>
            <a:xfrm>
              <a:off x="0" y="-47625"/>
              <a:ext cx="186580" cy="678548"/>
            </a:xfrm>
            <a:prstGeom prst="rect">
              <a:avLst/>
            </a:prstGeom>
          </p:spPr>
          <p:txBody>
            <a:bodyPr anchor="ctr" rtlCol="false" tIns="50800" lIns="50800" bIns="50800" rIns="50800"/>
            <a:lstStyle/>
            <a:p>
              <a:pPr algn="ctr">
                <a:lnSpc>
                  <a:spcPts val="3499"/>
                </a:lnSpc>
              </a:pPr>
            </a:p>
          </p:txBody>
        </p:sp>
      </p:grpSp>
      <p:grpSp>
        <p:nvGrpSpPr>
          <p:cNvPr name="Group 29" id="29"/>
          <p:cNvGrpSpPr/>
          <p:nvPr/>
        </p:nvGrpSpPr>
        <p:grpSpPr>
          <a:xfrm rot="0">
            <a:off x="28366944" y="-1213336"/>
            <a:ext cx="466725" cy="3832860"/>
            <a:chOff x="0" y="0"/>
            <a:chExt cx="76827" cy="630923"/>
          </a:xfrm>
        </p:grpSpPr>
        <p:sp>
          <p:nvSpPr>
            <p:cNvPr name="Freeform 30" id="30"/>
            <p:cNvSpPr/>
            <p:nvPr/>
          </p:nvSpPr>
          <p:spPr>
            <a:xfrm flipH="false" flipV="false" rot="0">
              <a:off x="0" y="0"/>
              <a:ext cx="76827" cy="630923"/>
            </a:xfrm>
            <a:custGeom>
              <a:avLst/>
              <a:gdLst/>
              <a:ahLst/>
              <a:cxnLst/>
              <a:rect r="r" b="b" t="t" l="l"/>
              <a:pathLst>
                <a:path h="630923" w="76827">
                  <a:moveTo>
                    <a:pt x="0" y="0"/>
                  </a:moveTo>
                  <a:lnTo>
                    <a:pt x="76827" y="0"/>
                  </a:lnTo>
                  <a:lnTo>
                    <a:pt x="76827" y="630923"/>
                  </a:lnTo>
                  <a:lnTo>
                    <a:pt x="0" y="630923"/>
                  </a:lnTo>
                  <a:close/>
                </a:path>
              </a:pathLst>
            </a:custGeom>
            <a:solidFill>
              <a:srgbClr val="C1FF72"/>
            </a:solidFill>
          </p:spPr>
        </p:sp>
        <p:sp>
          <p:nvSpPr>
            <p:cNvPr name="TextBox 31" id="31"/>
            <p:cNvSpPr txBox="true"/>
            <p:nvPr/>
          </p:nvSpPr>
          <p:spPr>
            <a:xfrm>
              <a:off x="0" y="-47625"/>
              <a:ext cx="76827" cy="678548"/>
            </a:xfrm>
            <a:prstGeom prst="rect">
              <a:avLst/>
            </a:prstGeom>
          </p:spPr>
          <p:txBody>
            <a:bodyPr anchor="ctr" rtlCol="false" tIns="50800" lIns="50800" bIns="50800" rIns="50800"/>
            <a:lstStyle/>
            <a:p>
              <a:pPr algn="ctr">
                <a:lnSpc>
                  <a:spcPts val="3499"/>
                </a:lnSpc>
              </a:pPr>
            </a:p>
          </p:txBody>
        </p:sp>
      </p:grpSp>
      <p:grpSp>
        <p:nvGrpSpPr>
          <p:cNvPr name="Group 32" id="32"/>
          <p:cNvGrpSpPr/>
          <p:nvPr/>
        </p:nvGrpSpPr>
        <p:grpSpPr>
          <a:xfrm rot="0">
            <a:off x="29645803" y="-1213336"/>
            <a:ext cx="1133475" cy="3832860"/>
            <a:chOff x="0" y="0"/>
            <a:chExt cx="186580" cy="630923"/>
          </a:xfrm>
        </p:grpSpPr>
        <p:sp>
          <p:nvSpPr>
            <p:cNvPr name="Freeform 33" id="33"/>
            <p:cNvSpPr/>
            <p:nvPr/>
          </p:nvSpPr>
          <p:spPr>
            <a:xfrm flipH="false" flipV="false" rot="0">
              <a:off x="0" y="0"/>
              <a:ext cx="186580" cy="630923"/>
            </a:xfrm>
            <a:custGeom>
              <a:avLst/>
              <a:gdLst/>
              <a:ahLst/>
              <a:cxnLst/>
              <a:rect r="r" b="b" t="t" l="l"/>
              <a:pathLst>
                <a:path h="630923" w="186580">
                  <a:moveTo>
                    <a:pt x="0" y="0"/>
                  </a:moveTo>
                  <a:lnTo>
                    <a:pt x="186580" y="0"/>
                  </a:lnTo>
                  <a:lnTo>
                    <a:pt x="186580" y="630923"/>
                  </a:lnTo>
                  <a:lnTo>
                    <a:pt x="0" y="630923"/>
                  </a:lnTo>
                  <a:close/>
                </a:path>
              </a:pathLst>
            </a:custGeom>
            <a:solidFill>
              <a:srgbClr val="FEC22A"/>
            </a:solidFill>
          </p:spPr>
        </p:sp>
        <p:sp>
          <p:nvSpPr>
            <p:cNvPr name="TextBox 34" id="34"/>
            <p:cNvSpPr txBox="true"/>
            <p:nvPr/>
          </p:nvSpPr>
          <p:spPr>
            <a:xfrm>
              <a:off x="0" y="-47625"/>
              <a:ext cx="186580" cy="678548"/>
            </a:xfrm>
            <a:prstGeom prst="rect">
              <a:avLst/>
            </a:prstGeom>
          </p:spPr>
          <p:txBody>
            <a:bodyPr anchor="ctr" rtlCol="false" tIns="50800" lIns="50800" bIns="50800" rIns="50800"/>
            <a:lstStyle/>
            <a:p>
              <a:pPr algn="ctr">
                <a:lnSpc>
                  <a:spcPts val="3499"/>
                </a:lnSpc>
              </a:pPr>
            </a:p>
          </p:txBody>
        </p:sp>
      </p:grpSp>
      <p:grpSp>
        <p:nvGrpSpPr>
          <p:cNvPr name="Group 35" id="35"/>
          <p:cNvGrpSpPr/>
          <p:nvPr/>
        </p:nvGrpSpPr>
        <p:grpSpPr>
          <a:xfrm rot="-5400000">
            <a:off x="16435388" y="-13815864"/>
            <a:ext cx="47625" cy="32918400"/>
            <a:chOff x="0" y="0"/>
            <a:chExt cx="7840" cy="5418667"/>
          </a:xfrm>
        </p:grpSpPr>
        <p:sp>
          <p:nvSpPr>
            <p:cNvPr name="Freeform 36" id="36"/>
            <p:cNvSpPr/>
            <p:nvPr/>
          </p:nvSpPr>
          <p:spPr>
            <a:xfrm flipH="false" flipV="false" rot="0">
              <a:off x="0" y="0"/>
              <a:ext cx="7840" cy="5418667"/>
            </a:xfrm>
            <a:custGeom>
              <a:avLst/>
              <a:gdLst/>
              <a:ahLst/>
              <a:cxnLst/>
              <a:rect r="r" b="b" t="t" l="l"/>
              <a:pathLst>
                <a:path h="5418667" w="7840">
                  <a:moveTo>
                    <a:pt x="0" y="0"/>
                  </a:moveTo>
                  <a:lnTo>
                    <a:pt x="7840" y="0"/>
                  </a:lnTo>
                  <a:lnTo>
                    <a:pt x="7840" y="5418667"/>
                  </a:lnTo>
                  <a:lnTo>
                    <a:pt x="0" y="5418667"/>
                  </a:lnTo>
                  <a:close/>
                </a:path>
              </a:pathLst>
            </a:custGeom>
            <a:solidFill>
              <a:srgbClr val="173A45"/>
            </a:solidFill>
          </p:spPr>
        </p:sp>
        <p:sp>
          <p:nvSpPr>
            <p:cNvPr name="TextBox 37" id="37"/>
            <p:cNvSpPr txBox="true"/>
            <p:nvPr/>
          </p:nvSpPr>
          <p:spPr>
            <a:xfrm>
              <a:off x="0" y="-47625"/>
              <a:ext cx="7840" cy="5466292"/>
            </a:xfrm>
            <a:prstGeom prst="rect">
              <a:avLst/>
            </a:prstGeom>
          </p:spPr>
          <p:txBody>
            <a:bodyPr anchor="ctr" rtlCol="false" tIns="50800" lIns="50800" bIns="50800" rIns="50800"/>
            <a:lstStyle/>
            <a:p>
              <a:pPr algn="ctr">
                <a:lnSpc>
                  <a:spcPts val="3499"/>
                </a:lnSpc>
              </a:pPr>
            </a:p>
          </p:txBody>
        </p:sp>
      </p:grpSp>
      <p:grpSp>
        <p:nvGrpSpPr>
          <p:cNvPr name="Group 38" id="38"/>
          <p:cNvGrpSpPr/>
          <p:nvPr/>
        </p:nvGrpSpPr>
        <p:grpSpPr>
          <a:xfrm rot="0">
            <a:off x="396535" y="3670995"/>
            <a:ext cx="11480202" cy="5384231"/>
            <a:chOff x="0" y="0"/>
            <a:chExt cx="3599526" cy="1688183"/>
          </a:xfrm>
        </p:grpSpPr>
        <p:sp>
          <p:nvSpPr>
            <p:cNvPr name="Freeform 39" id="39"/>
            <p:cNvSpPr/>
            <p:nvPr/>
          </p:nvSpPr>
          <p:spPr>
            <a:xfrm flipH="false" flipV="false" rot="0">
              <a:off x="0" y="0"/>
              <a:ext cx="3599526" cy="1688183"/>
            </a:xfrm>
            <a:custGeom>
              <a:avLst/>
              <a:gdLst/>
              <a:ahLst/>
              <a:cxnLst/>
              <a:rect r="r" b="b" t="t" l="l"/>
              <a:pathLst>
                <a:path h="1688183" w="3599526">
                  <a:moveTo>
                    <a:pt x="4721" y="0"/>
                  </a:moveTo>
                  <a:lnTo>
                    <a:pt x="3594805" y="0"/>
                  </a:lnTo>
                  <a:cubicBezTo>
                    <a:pt x="3597413" y="0"/>
                    <a:pt x="3599526" y="2113"/>
                    <a:pt x="3599526" y="4721"/>
                  </a:cubicBezTo>
                  <a:lnTo>
                    <a:pt x="3599526" y="1683462"/>
                  </a:lnTo>
                  <a:cubicBezTo>
                    <a:pt x="3599526" y="1684714"/>
                    <a:pt x="3599029" y="1685915"/>
                    <a:pt x="3598144" y="1686800"/>
                  </a:cubicBezTo>
                  <a:cubicBezTo>
                    <a:pt x="3597258" y="1687686"/>
                    <a:pt x="3596057" y="1688183"/>
                    <a:pt x="3594805" y="1688183"/>
                  </a:cubicBezTo>
                  <a:lnTo>
                    <a:pt x="4721" y="1688183"/>
                  </a:lnTo>
                  <a:cubicBezTo>
                    <a:pt x="3469" y="1688183"/>
                    <a:pt x="2268" y="1687686"/>
                    <a:pt x="1383" y="1686800"/>
                  </a:cubicBezTo>
                  <a:cubicBezTo>
                    <a:pt x="497" y="1685915"/>
                    <a:pt x="0" y="1684714"/>
                    <a:pt x="0" y="1683462"/>
                  </a:cubicBezTo>
                  <a:lnTo>
                    <a:pt x="0" y="4721"/>
                  </a:lnTo>
                  <a:cubicBezTo>
                    <a:pt x="0" y="3469"/>
                    <a:pt x="497" y="2268"/>
                    <a:pt x="1383" y="1383"/>
                  </a:cubicBezTo>
                  <a:cubicBezTo>
                    <a:pt x="2268" y="497"/>
                    <a:pt x="3469" y="0"/>
                    <a:pt x="4721" y="0"/>
                  </a:cubicBezTo>
                  <a:close/>
                </a:path>
              </a:pathLst>
            </a:custGeom>
            <a:solidFill>
              <a:srgbClr val="FFD2EE"/>
            </a:solidFill>
            <a:ln w="38100" cap="sq">
              <a:solidFill>
                <a:srgbClr val="173A45"/>
              </a:solidFill>
              <a:prstDash val="solid"/>
              <a:miter/>
            </a:ln>
          </p:spPr>
        </p:sp>
        <p:sp>
          <p:nvSpPr>
            <p:cNvPr name="TextBox 40" id="40"/>
            <p:cNvSpPr txBox="true"/>
            <p:nvPr/>
          </p:nvSpPr>
          <p:spPr>
            <a:xfrm>
              <a:off x="0" y="-19050"/>
              <a:ext cx="3599526" cy="1707233"/>
            </a:xfrm>
            <a:prstGeom prst="rect">
              <a:avLst/>
            </a:prstGeom>
          </p:spPr>
          <p:txBody>
            <a:bodyPr anchor="ctr" rtlCol="false" tIns="24384" lIns="24384" bIns="24384" rIns="24384"/>
            <a:lstStyle/>
            <a:p>
              <a:pPr algn="ctr">
                <a:lnSpc>
                  <a:spcPts val="1276"/>
                </a:lnSpc>
              </a:pPr>
            </a:p>
          </p:txBody>
        </p:sp>
      </p:grpSp>
      <p:grpSp>
        <p:nvGrpSpPr>
          <p:cNvPr name="Group 41" id="41"/>
          <p:cNvGrpSpPr/>
          <p:nvPr/>
        </p:nvGrpSpPr>
        <p:grpSpPr>
          <a:xfrm rot="0">
            <a:off x="12370537" y="10110035"/>
            <a:ext cx="11480202" cy="5384231"/>
            <a:chOff x="0" y="0"/>
            <a:chExt cx="3502945" cy="1642886"/>
          </a:xfrm>
        </p:grpSpPr>
        <p:sp>
          <p:nvSpPr>
            <p:cNvPr name="Freeform 42" id="42"/>
            <p:cNvSpPr/>
            <p:nvPr/>
          </p:nvSpPr>
          <p:spPr>
            <a:xfrm flipH="false" flipV="false" rot="0">
              <a:off x="0" y="0"/>
              <a:ext cx="3502945" cy="1642886"/>
            </a:xfrm>
            <a:custGeom>
              <a:avLst/>
              <a:gdLst/>
              <a:ahLst/>
              <a:cxnLst/>
              <a:rect r="r" b="b" t="t" l="l"/>
              <a:pathLst>
                <a:path h="1642886" w="3502945">
                  <a:moveTo>
                    <a:pt x="4721" y="0"/>
                  </a:moveTo>
                  <a:lnTo>
                    <a:pt x="3498224" y="0"/>
                  </a:lnTo>
                  <a:cubicBezTo>
                    <a:pt x="3500832" y="0"/>
                    <a:pt x="3502945" y="2113"/>
                    <a:pt x="3502945" y="4721"/>
                  </a:cubicBezTo>
                  <a:lnTo>
                    <a:pt x="3502945" y="1638166"/>
                  </a:lnTo>
                  <a:cubicBezTo>
                    <a:pt x="3502945" y="1640773"/>
                    <a:pt x="3500832" y="1642886"/>
                    <a:pt x="3498224" y="1642886"/>
                  </a:cubicBezTo>
                  <a:lnTo>
                    <a:pt x="4721" y="1642886"/>
                  </a:lnTo>
                  <a:cubicBezTo>
                    <a:pt x="3469" y="1642886"/>
                    <a:pt x="2268" y="1642389"/>
                    <a:pt x="1383" y="1641504"/>
                  </a:cubicBezTo>
                  <a:cubicBezTo>
                    <a:pt x="497" y="1640618"/>
                    <a:pt x="0" y="1639418"/>
                    <a:pt x="0" y="1638166"/>
                  </a:cubicBezTo>
                  <a:lnTo>
                    <a:pt x="0" y="4721"/>
                  </a:lnTo>
                  <a:cubicBezTo>
                    <a:pt x="0" y="3469"/>
                    <a:pt x="497" y="2268"/>
                    <a:pt x="1383" y="1383"/>
                  </a:cubicBezTo>
                  <a:cubicBezTo>
                    <a:pt x="2268" y="497"/>
                    <a:pt x="3469" y="0"/>
                    <a:pt x="4721" y="0"/>
                  </a:cubicBezTo>
                  <a:close/>
                </a:path>
              </a:pathLst>
            </a:custGeom>
            <a:solidFill>
              <a:srgbClr val="FFD2EE"/>
            </a:solidFill>
            <a:ln w="38100" cap="sq">
              <a:solidFill>
                <a:srgbClr val="173A45"/>
              </a:solidFill>
              <a:prstDash val="solid"/>
              <a:miter/>
            </a:ln>
          </p:spPr>
        </p:sp>
        <p:sp>
          <p:nvSpPr>
            <p:cNvPr name="TextBox 43" id="43"/>
            <p:cNvSpPr txBox="true"/>
            <p:nvPr/>
          </p:nvSpPr>
          <p:spPr>
            <a:xfrm>
              <a:off x="0" y="-19050"/>
              <a:ext cx="3502945" cy="1661936"/>
            </a:xfrm>
            <a:prstGeom prst="rect">
              <a:avLst/>
            </a:prstGeom>
          </p:spPr>
          <p:txBody>
            <a:bodyPr anchor="ctr" rtlCol="false" tIns="24384" lIns="24384" bIns="24384" rIns="24384"/>
            <a:lstStyle/>
            <a:p>
              <a:pPr algn="ctr">
                <a:lnSpc>
                  <a:spcPts val="1276"/>
                </a:lnSpc>
              </a:pPr>
            </a:p>
          </p:txBody>
        </p:sp>
      </p:grpSp>
      <p:grpSp>
        <p:nvGrpSpPr>
          <p:cNvPr name="Group 44" id="44"/>
          <p:cNvGrpSpPr/>
          <p:nvPr/>
        </p:nvGrpSpPr>
        <p:grpSpPr>
          <a:xfrm rot="0">
            <a:off x="12767410" y="9320955"/>
            <a:ext cx="10686455" cy="1288430"/>
            <a:chOff x="0" y="0"/>
            <a:chExt cx="3260750" cy="393138"/>
          </a:xfrm>
        </p:grpSpPr>
        <p:sp>
          <p:nvSpPr>
            <p:cNvPr name="Freeform 45" id="45"/>
            <p:cNvSpPr/>
            <p:nvPr/>
          </p:nvSpPr>
          <p:spPr>
            <a:xfrm flipH="false" flipV="false" rot="0">
              <a:off x="0" y="0"/>
              <a:ext cx="3260750" cy="393138"/>
            </a:xfrm>
            <a:custGeom>
              <a:avLst/>
              <a:gdLst/>
              <a:ahLst/>
              <a:cxnLst/>
              <a:rect r="r" b="b" t="t" l="l"/>
              <a:pathLst>
                <a:path h="393138" w="3260750">
                  <a:moveTo>
                    <a:pt x="5071" y="0"/>
                  </a:moveTo>
                  <a:lnTo>
                    <a:pt x="3255678" y="0"/>
                  </a:lnTo>
                  <a:cubicBezTo>
                    <a:pt x="3257024" y="0"/>
                    <a:pt x="3258314" y="534"/>
                    <a:pt x="3259265" y="1485"/>
                  </a:cubicBezTo>
                  <a:cubicBezTo>
                    <a:pt x="3260215" y="2436"/>
                    <a:pt x="3260750" y="3726"/>
                    <a:pt x="3260750" y="5071"/>
                  </a:cubicBezTo>
                  <a:lnTo>
                    <a:pt x="3260750" y="388066"/>
                  </a:lnTo>
                  <a:cubicBezTo>
                    <a:pt x="3260750" y="389411"/>
                    <a:pt x="3260215" y="390701"/>
                    <a:pt x="3259265" y="391652"/>
                  </a:cubicBezTo>
                  <a:cubicBezTo>
                    <a:pt x="3258314" y="392603"/>
                    <a:pt x="3257024" y="393138"/>
                    <a:pt x="3255678" y="393138"/>
                  </a:cubicBezTo>
                  <a:lnTo>
                    <a:pt x="5071" y="393138"/>
                  </a:lnTo>
                  <a:cubicBezTo>
                    <a:pt x="3726" y="393138"/>
                    <a:pt x="2436" y="392603"/>
                    <a:pt x="1485" y="391652"/>
                  </a:cubicBezTo>
                  <a:cubicBezTo>
                    <a:pt x="534" y="390701"/>
                    <a:pt x="0" y="389411"/>
                    <a:pt x="0" y="388066"/>
                  </a:cubicBezTo>
                  <a:lnTo>
                    <a:pt x="0" y="5071"/>
                  </a:lnTo>
                  <a:cubicBezTo>
                    <a:pt x="0" y="3726"/>
                    <a:pt x="534" y="2436"/>
                    <a:pt x="1485" y="1485"/>
                  </a:cubicBezTo>
                  <a:cubicBezTo>
                    <a:pt x="2436" y="534"/>
                    <a:pt x="3726" y="0"/>
                    <a:pt x="5071" y="0"/>
                  </a:cubicBezTo>
                  <a:close/>
                </a:path>
              </a:pathLst>
            </a:custGeom>
            <a:solidFill>
              <a:srgbClr val="FBFAF5"/>
            </a:solidFill>
            <a:ln w="38100" cap="sq">
              <a:solidFill>
                <a:srgbClr val="173A45"/>
              </a:solidFill>
              <a:prstDash val="solid"/>
              <a:miter/>
            </a:ln>
          </p:spPr>
        </p:sp>
        <p:sp>
          <p:nvSpPr>
            <p:cNvPr name="TextBox 46" id="46"/>
            <p:cNvSpPr txBox="true"/>
            <p:nvPr/>
          </p:nvSpPr>
          <p:spPr>
            <a:xfrm>
              <a:off x="0" y="-19050"/>
              <a:ext cx="3260750" cy="412188"/>
            </a:xfrm>
            <a:prstGeom prst="rect">
              <a:avLst/>
            </a:prstGeom>
          </p:spPr>
          <p:txBody>
            <a:bodyPr anchor="ctr" rtlCol="false" tIns="24384" lIns="24384" bIns="24384" rIns="24384"/>
            <a:lstStyle/>
            <a:p>
              <a:pPr algn="ctr">
                <a:lnSpc>
                  <a:spcPts val="1276"/>
                </a:lnSpc>
              </a:pPr>
            </a:p>
          </p:txBody>
        </p:sp>
      </p:grpSp>
      <p:grpSp>
        <p:nvGrpSpPr>
          <p:cNvPr name="Group 47" id="47"/>
          <p:cNvGrpSpPr/>
          <p:nvPr/>
        </p:nvGrpSpPr>
        <p:grpSpPr>
          <a:xfrm rot="0">
            <a:off x="315456" y="16284920"/>
            <a:ext cx="15275598" cy="4477130"/>
            <a:chOff x="0" y="0"/>
            <a:chExt cx="8381672" cy="2456587"/>
          </a:xfrm>
        </p:grpSpPr>
        <p:sp>
          <p:nvSpPr>
            <p:cNvPr name="Freeform 48" id="48"/>
            <p:cNvSpPr/>
            <p:nvPr/>
          </p:nvSpPr>
          <p:spPr>
            <a:xfrm flipH="false" flipV="false" rot="0">
              <a:off x="0" y="0"/>
              <a:ext cx="8381672" cy="2456587"/>
            </a:xfrm>
            <a:custGeom>
              <a:avLst/>
              <a:gdLst/>
              <a:ahLst/>
              <a:cxnLst/>
              <a:rect r="r" b="b" t="t" l="l"/>
              <a:pathLst>
                <a:path h="2456587" w="8381672">
                  <a:moveTo>
                    <a:pt x="3548" y="0"/>
                  </a:moveTo>
                  <a:lnTo>
                    <a:pt x="8378124" y="0"/>
                  </a:lnTo>
                  <a:cubicBezTo>
                    <a:pt x="8379065" y="0"/>
                    <a:pt x="8379968" y="374"/>
                    <a:pt x="8380633" y="1039"/>
                  </a:cubicBezTo>
                  <a:cubicBezTo>
                    <a:pt x="8381298" y="1704"/>
                    <a:pt x="8381672" y="2607"/>
                    <a:pt x="8381672" y="3548"/>
                  </a:cubicBezTo>
                  <a:lnTo>
                    <a:pt x="8381672" y="2453039"/>
                  </a:lnTo>
                  <a:cubicBezTo>
                    <a:pt x="8381672" y="2454999"/>
                    <a:pt x="8380084" y="2456587"/>
                    <a:pt x="8378124" y="2456587"/>
                  </a:cubicBezTo>
                  <a:lnTo>
                    <a:pt x="3548" y="2456587"/>
                  </a:lnTo>
                  <a:cubicBezTo>
                    <a:pt x="2607" y="2456587"/>
                    <a:pt x="1704" y="2456213"/>
                    <a:pt x="1039" y="2455548"/>
                  </a:cubicBezTo>
                  <a:cubicBezTo>
                    <a:pt x="374" y="2454883"/>
                    <a:pt x="0" y="2453980"/>
                    <a:pt x="0" y="2453039"/>
                  </a:cubicBezTo>
                  <a:lnTo>
                    <a:pt x="0" y="3548"/>
                  </a:lnTo>
                  <a:cubicBezTo>
                    <a:pt x="0" y="2607"/>
                    <a:pt x="374" y="1704"/>
                    <a:pt x="1039" y="1039"/>
                  </a:cubicBezTo>
                  <a:cubicBezTo>
                    <a:pt x="1704" y="374"/>
                    <a:pt x="2607" y="0"/>
                    <a:pt x="3548" y="0"/>
                  </a:cubicBezTo>
                  <a:close/>
                </a:path>
              </a:pathLst>
            </a:custGeom>
            <a:solidFill>
              <a:srgbClr val="DEF8BD"/>
            </a:solidFill>
            <a:ln w="38100" cap="sq">
              <a:solidFill>
                <a:srgbClr val="173A45"/>
              </a:solidFill>
              <a:prstDash val="solid"/>
              <a:miter/>
            </a:ln>
          </p:spPr>
        </p:sp>
        <p:sp>
          <p:nvSpPr>
            <p:cNvPr name="TextBox 49" id="49"/>
            <p:cNvSpPr txBox="true"/>
            <p:nvPr/>
          </p:nvSpPr>
          <p:spPr>
            <a:xfrm>
              <a:off x="0" y="-19050"/>
              <a:ext cx="8381672" cy="2475637"/>
            </a:xfrm>
            <a:prstGeom prst="rect">
              <a:avLst/>
            </a:prstGeom>
          </p:spPr>
          <p:txBody>
            <a:bodyPr anchor="ctr" rtlCol="false" tIns="24384" lIns="24384" bIns="24384" rIns="24384"/>
            <a:lstStyle/>
            <a:p>
              <a:pPr algn="ctr">
                <a:lnSpc>
                  <a:spcPts val="1276"/>
                </a:lnSpc>
              </a:pPr>
            </a:p>
          </p:txBody>
        </p:sp>
      </p:grpSp>
      <p:grpSp>
        <p:nvGrpSpPr>
          <p:cNvPr name="Group 50" id="50"/>
          <p:cNvGrpSpPr/>
          <p:nvPr/>
        </p:nvGrpSpPr>
        <p:grpSpPr>
          <a:xfrm rot="0">
            <a:off x="2768890" y="15822069"/>
            <a:ext cx="10686455" cy="1288430"/>
            <a:chOff x="0" y="0"/>
            <a:chExt cx="3260750" cy="393138"/>
          </a:xfrm>
        </p:grpSpPr>
        <p:sp>
          <p:nvSpPr>
            <p:cNvPr name="Freeform 51" id="51"/>
            <p:cNvSpPr/>
            <p:nvPr/>
          </p:nvSpPr>
          <p:spPr>
            <a:xfrm flipH="false" flipV="false" rot="0">
              <a:off x="0" y="0"/>
              <a:ext cx="3260750" cy="393138"/>
            </a:xfrm>
            <a:custGeom>
              <a:avLst/>
              <a:gdLst/>
              <a:ahLst/>
              <a:cxnLst/>
              <a:rect r="r" b="b" t="t" l="l"/>
              <a:pathLst>
                <a:path h="393138" w="3260750">
                  <a:moveTo>
                    <a:pt x="5071" y="0"/>
                  </a:moveTo>
                  <a:lnTo>
                    <a:pt x="3255678" y="0"/>
                  </a:lnTo>
                  <a:cubicBezTo>
                    <a:pt x="3257024" y="0"/>
                    <a:pt x="3258314" y="534"/>
                    <a:pt x="3259265" y="1485"/>
                  </a:cubicBezTo>
                  <a:cubicBezTo>
                    <a:pt x="3260215" y="2436"/>
                    <a:pt x="3260750" y="3726"/>
                    <a:pt x="3260750" y="5071"/>
                  </a:cubicBezTo>
                  <a:lnTo>
                    <a:pt x="3260750" y="388066"/>
                  </a:lnTo>
                  <a:cubicBezTo>
                    <a:pt x="3260750" y="389411"/>
                    <a:pt x="3260215" y="390701"/>
                    <a:pt x="3259265" y="391652"/>
                  </a:cubicBezTo>
                  <a:cubicBezTo>
                    <a:pt x="3258314" y="392603"/>
                    <a:pt x="3257024" y="393138"/>
                    <a:pt x="3255678" y="393138"/>
                  </a:cubicBezTo>
                  <a:lnTo>
                    <a:pt x="5071" y="393138"/>
                  </a:lnTo>
                  <a:cubicBezTo>
                    <a:pt x="3726" y="393138"/>
                    <a:pt x="2436" y="392603"/>
                    <a:pt x="1485" y="391652"/>
                  </a:cubicBezTo>
                  <a:cubicBezTo>
                    <a:pt x="534" y="390701"/>
                    <a:pt x="0" y="389411"/>
                    <a:pt x="0" y="388066"/>
                  </a:cubicBezTo>
                  <a:lnTo>
                    <a:pt x="0" y="5071"/>
                  </a:lnTo>
                  <a:cubicBezTo>
                    <a:pt x="0" y="3726"/>
                    <a:pt x="534" y="2436"/>
                    <a:pt x="1485" y="1485"/>
                  </a:cubicBezTo>
                  <a:cubicBezTo>
                    <a:pt x="2436" y="534"/>
                    <a:pt x="3726" y="0"/>
                    <a:pt x="5071" y="0"/>
                  </a:cubicBezTo>
                  <a:close/>
                </a:path>
              </a:pathLst>
            </a:custGeom>
            <a:solidFill>
              <a:srgbClr val="FBFAF5"/>
            </a:solidFill>
            <a:ln w="38100" cap="sq">
              <a:solidFill>
                <a:srgbClr val="173A45"/>
              </a:solidFill>
              <a:prstDash val="solid"/>
              <a:miter/>
            </a:ln>
          </p:spPr>
        </p:sp>
        <p:sp>
          <p:nvSpPr>
            <p:cNvPr name="TextBox 52" id="52"/>
            <p:cNvSpPr txBox="true"/>
            <p:nvPr/>
          </p:nvSpPr>
          <p:spPr>
            <a:xfrm>
              <a:off x="0" y="-19050"/>
              <a:ext cx="3260750" cy="412188"/>
            </a:xfrm>
            <a:prstGeom prst="rect">
              <a:avLst/>
            </a:prstGeom>
          </p:spPr>
          <p:txBody>
            <a:bodyPr anchor="ctr" rtlCol="false" tIns="24384" lIns="24384" bIns="24384" rIns="24384"/>
            <a:lstStyle/>
            <a:p>
              <a:pPr algn="ctr">
                <a:lnSpc>
                  <a:spcPts val="1276"/>
                </a:lnSpc>
              </a:pPr>
            </a:p>
          </p:txBody>
        </p:sp>
      </p:grpSp>
      <p:grpSp>
        <p:nvGrpSpPr>
          <p:cNvPr name="Group 53" id="53"/>
          <p:cNvGrpSpPr/>
          <p:nvPr/>
        </p:nvGrpSpPr>
        <p:grpSpPr>
          <a:xfrm rot="0">
            <a:off x="793408" y="2930998"/>
            <a:ext cx="10686455" cy="1288430"/>
            <a:chOff x="0" y="0"/>
            <a:chExt cx="3350653" cy="403977"/>
          </a:xfrm>
        </p:grpSpPr>
        <p:sp>
          <p:nvSpPr>
            <p:cNvPr name="Freeform 54" id="54"/>
            <p:cNvSpPr/>
            <p:nvPr/>
          </p:nvSpPr>
          <p:spPr>
            <a:xfrm flipH="false" flipV="false" rot="0">
              <a:off x="0" y="0"/>
              <a:ext cx="3350653" cy="403977"/>
            </a:xfrm>
            <a:custGeom>
              <a:avLst/>
              <a:gdLst/>
              <a:ahLst/>
              <a:cxnLst/>
              <a:rect r="r" b="b" t="t" l="l"/>
              <a:pathLst>
                <a:path h="403977" w="3350653">
                  <a:moveTo>
                    <a:pt x="5071" y="0"/>
                  </a:moveTo>
                  <a:lnTo>
                    <a:pt x="3345581" y="0"/>
                  </a:lnTo>
                  <a:cubicBezTo>
                    <a:pt x="3346927" y="0"/>
                    <a:pt x="3348217" y="534"/>
                    <a:pt x="3349168" y="1485"/>
                  </a:cubicBezTo>
                  <a:cubicBezTo>
                    <a:pt x="3350118" y="2436"/>
                    <a:pt x="3350653" y="3726"/>
                    <a:pt x="3350653" y="5071"/>
                  </a:cubicBezTo>
                  <a:lnTo>
                    <a:pt x="3350653" y="398906"/>
                  </a:lnTo>
                  <a:cubicBezTo>
                    <a:pt x="3350653" y="400251"/>
                    <a:pt x="3350118" y="401540"/>
                    <a:pt x="3349168" y="402492"/>
                  </a:cubicBezTo>
                  <a:cubicBezTo>
                    <a:pt x="3348217" y="403443"/>
                    <a:pt x="3346927" y="403977"/>
                    <a:pt x="3345581" y="403977"/>
                  </a:cubicBezTo>
                  <a:lnTo>
                    <a:pt x="5071" y="403977"/>
                  </a:lnTo>
                  <a:cubicBezTo>
                    <a:pt x="3726" y="403977"/>
                    <a:pt x="2436" y="403443"/>
                    <a:pt x="1485" y="402492"/>
                  </a:cubicBezTo>
                  <a:cubicBezTo>
                    <a:pt x="534" y="401540"/>
                    <a:pt x="0" y="400251"/>
                    <a:pt x="0" y="398906"/>
                  </a:cubicBezTo>
                  <a:lnTo>
                    <a:pt x="0" y="5071"/>
                  </a:lnTo>
                  <a:cubicBezTo>
                    <a:pt x="0" y="3726"/>
                    <a:pt x="534" y="2436"/>
                    <a:pt x="1485" y="1485"/>
                  </a:cubicBezTo>
                  <a:cubicBezTo>
                    <a:pt x="2436" y="534"/>
                    <a:pt x="3726" y="0"/>
                    <a:pt x="5071" y="0"/>
                  </a:cubicBezTo>
                  <a:close/>
                </a:path>
              </a:pathLst>
            </a:custGeom>
            <a:solidFill>
              <a:srgbClr val="FBFAF5"/>
            </a:solidFill>
            <a:ln w="38100" cap="sq">
              <a:solidFill>
                <a:srgbClr val="173A45"/>
              </a:solidFill>
              <a:prstDash val="solid"/>
              <a:miter/>
            </a:ln>
          </p:spPr>
        </p:sp>
        <p:sp>
          <p:nvSpPr>
            <p:cNvPr name="TextBox 55" id="55"/>
            <p:cNvSpPr txBox="true"/>
            <p:nvPr/>
          </p:nvSpPr>
          <p:spPr>
            <a:xfrm>
              <a:off x="0" y="-19050"/>
              <a:ext cx="3350653" cy="423027"/>
            </a:xfrm>
            <a:prstGeom prst="rect">
              <a:avLst/>
            </a:prstGeom>
          </p:spPr>
          <p:txBody>
            <a:bodyPr anchor="ctr" rtlCol="false" tIns="24384" lIns="24384" bIns="24384" rIns="24384"/>
            <a:lstStyle/>
            <a:p>
              <a:pPr algn="ctr">
                <a:lnSpc>
                  <a:spcPts val="1276"/>
                </a:lnSpc>
              </a:pPr>
            </a:p>
          </p:txBody>
        </p:sp>
      </p:grpSp>
      <p:grpSp>
        <p:nvGrpSpPr>
          <p:cNvPr name="Group 56" id="56"/>
          <p:cNvGrpSpPr/>
          <p:nvPr/>
        </p:nvGrpSpPr>
        <p:grpSpPr>
          <a:xfrm rot="0">
            <a:off x="24257984" y="3670995"/>
            <a:ext cx="8125141" cy="11823271"/>
            <a:chOff x="0" y="0"/>
            <a:chExt cx="4458239" cy="6487391"/>
          </a:xfrm>
        </p:grpSpPr>
        <p:sp>
          <p:nvSpPr>
            <p:cNvPr name="Freeform 57" id="57"/>
            <p:cNvSpPr/>
            <p:nvPr/>
          </p:nvSpPr>
          <p:spPr>
            <a:xfrm flipH="false" flipV="false" rot="0">
              <a:off x="0" y="0"/>
              <a:ext cx="4458239" cy="6487391"/>
            </a:xfrm>
            <a:custGeom>
              <a:avLst/>
              <a:gdLst/>
              <a:ahLst/>
              <a:cxnLst/>
              <a:rect r="r" b="b" t="t" l="l"/>
              <a:pathLst>
                <a:path h="6487391" w="4458239">
                  <a:moveTo>
                    <a:pt x="6670" y="0"/>
                  </a:moveTo>
                  <a:lnTo>
                    <a:pt x="4451569" y="0"/>
                  </a:lnTo>
                  <a:cubicBezTo>
                    <a:pt x="4453338" y="0"/>
                    <a:pt x="4455035" y="703"/>
                    <a:pt x="4456286" y="1954"/>
                  </a:cubicBezTo>
                  <a:cubicBezTo>
                    <a:pt x="4457536" y="3204"/>
                    <a:pt x="4458239" y="4901"/>
                    <a:pt x="4458239" y="6670"/>
                  </a:cubicBezTo>
                  <a:lnTo>
                    <a:pt x="4458239" y="6480721"/>
                  </a:lnTo>
                  <a:cubicBezTo>
                    <a:pt x="4458239" y="6482490"/>
                    <a:pt x="4457536" y="6484187"/>
                    <a:pt x="4456286" y="6485438"/>
                  </a:cubicBezTo>
                  <a:cubicBezTo>
                    <a:pt x="4455035" y="6486689"/>
                    <a:pt x="4453338" y="6487391"/>
                    <a:pt x="4451569" y="6487391"/>
                  </a:cubicBezTo>
                  <a:lnTo>
                    <a:pt x="6670" y="6487391"/>
                  </a:lnTo>
                  <a:cubicBezTo>
                    <a:pt x="4901" y="6487391"/>
                    <a:pt x="3204" y="6486689"/>
                    <a:pt x="1954" y="6485438"/>
                  </a:cubicBezTo>
                  <a:cubicBezTo>
                    <a:pt x="703" y="6484187"/>
                    <a:pt x="0" y="6482490"/>
                    <a:pt x="0" y="6480721"/>
                  </a:cubicBezTo>
                  <a:lnTo>
                    <a:pt x="0" y="6670"/>
                  </a:lnTo>
                  <a:cubicBezTo>
                    <a:pt x="0" y="4901"/>
                    <a:pt x="703" y="3204"/>
                    <a:pt x="1954" y="1954"/>
                  </a:cubicBezTo>
                  <a:cubicBezTo>
                    <a:pt x="3204" y="703"/>
                    <a:pt x="4901" y="0"/>
                    <a:pt x="6670" y="0"/>
                  </a:cubicBezTo>
                  <a:close/>
                </a:path>
              </a:pathLst>
            </a:custGeom>
            <a:solidFill>
              <a:srgbClr val="FFEAB6"/>
            </a:solidFill>
            <a:ln w="38100" cap="sq">
              <a:solidFill>
                <a:srgbClr val="173A45"/>
              </a:solidFill>
              <a:prstDash val="solid"/>
              <a:miter/>
            </a:ln>
          </p:spPr>
        </p:sp>
        <p:sp>
          <p:nvSpPr>
            <p:cNvPr name="TextBox 58" id="58"/>
            <p:cNvSpPr txBox="true"/>
            <p:nvPr/>
          </p:nvSpPr>
          <p:spPr>
            <a:xfrm>
              <a:off x="0" y="-19050"/>
              <a:ext cx="4458239" cy="6506441"/>
            </a:xfrm>
            <a:prstGeom prst="rect">
              <a:avLst/>
            </a:prstGeom>
          </p:spPr>
          <p:txBody>
            <a:bodyPr anchor="ctr" rtlCol="false" tIns="24384" lIns="24384" bIns="24384" rIns="24384"/>
            <a:lstStyle/>
            <a:p>
              <a:pPr algn="ctr">
                <a:lnSpc>
                  <a:spcPts val="1276"/>
                </a:lnSpc>
              </a:pPr>
            </a:p>
          </p:txBody>
        </p:sp>
      </p:grpSp>
      <p:grpSp>
        <p:nvGrpSpPr>
          <p:cNvPr name="Group 59" id="59"/>
          <p:cNvGrpSpPr/>
          <p:nvPr/>
        </p:nvGrpSpPr>
        <p:grpSpPr>
          <a:xfrm rot="0">
            <a:off x="24576120" y="2930998"/>
            <a:ext cx="7581650" cy="1288430"/>
            <a:chOff x="0" y="0"/>
            <a:chExt cx="4160027" cy="706957"/>
          </a:xfrm>
        </p:grpSpPr>
        <p:sp>
          <p:nvSpPr>
            <p:cNvPr name="Freeform 60" id="60"/>
            <p:cNvSpPr/>
            <p:nvPr/>
          </p:nvSpPr>
          <p:spPr>
            <a:xfrm flipH="false" flipV="false" rot="0">
              <a:off x="0" y="0"/>
              <a:ext cx="4160027" cy="706957"/>
            </a:xfrm>
            <a:custGeom>
              <a:avLst/>
              <a:gdLst/>
              <a:ahLst/>
              <a:cxnLst/>
              <a:rect r="r" b="b" t="t" l="l"/>
              <a:pathLst>
                <a:path h="706957" w="4160027">
                  <a:moveTo>
                    <a:pt x="7148" y="0"/>
                  </a:moveTo>
                  <a:lnTo>
                    <a:pt x="4152879" y="0"/>
                  </a:lnTo>
                  <a:cubicBezTo>
                    <a:pt x="4156827" y="0"/>
                    <a:pt x="4160027" y="3200"/>
                    <a:pt x="4160027" y="7148"/>
                  </a:cubicBezTo>
                  <a:lnTo>
                    <a:pt x="4160027" y="699809"/>
                  </a:lnTo>
                  <a:cubicBezTo>
                    <a:pt x="4160027" y="703757"/>
                    <a:pt x="4156827" y="706957"/>
                    <a:pt x="4152879" y="706957"/>
                  </a:cubicBezTo>
                  <a:lnTo>
                    <a:pt x="7148" y="706957"/>
                  </a:lnTo>
                  <a:cubicBezTo>
                    <a:pt x="3200" y="706957"/>
                    <a:pt x="0" y="703757"/>
                    <a:pt x="0" y="699809"/>
                  </a:cubicBezTo>
                  <a:lnTo>
                    <a:pt x="0" y="7148"/>
                  </a:lnTo>
                  <a:cubicBezTo>
                    <a:pt x="0" y="3200"/>
                    <a:pt x="3200" y="0"/>
                    <a:pt x="7148" y="0"/>
                  </a:cubicBezTo>
                  <a:close/>
                </a:path>
              </a:pathLst>
            </a:custGeom>
            <a:solidFill>
              <a:srgbClr val="FBFAF5"/>
            </a:solidFill>
            <a:ln w="38100" cap="sq">
              <a:solidFill>
                <a:srgbClr val="173A45"/>
              </a:solidFill>
              <a:prstDash val="solid"/>
              <a:miter/>
            </a:ln>
          </p:spPr>
        </p:sp>
        <p:sp>
          <p:nvSpPr>
            <p:cNvPr name="TextBox 61" id="61"/>
            <p:cNvSpPr txBox="true"/>
            <p:nvPr/>
          </p:nvSpPr>
          <p:spPr>
            <a:xfrm>
              <a:off x="0" y="-76200"/>
              <a:ext cx="4160027" cy="783157"/>
            </a:xfrm>
            <a:prstGeom prst="rect">
              <a:avLst/>
            </a:prstGeom>
          </p:spPr>
          <p:txBody>
            <a:bodyPr anchor="ctr" rtlCol="false" tIns="24384" lIns="24384" bIns="24384" rIns="24384"/>
            <a:lstStyle/>
            <a:p>
              <a:pPr algn="ctr">
                <a:lnSpc>
                  <a:spcPts val="5179"/>
                </a:lnSpc>
              </a:pPr>
              <a:r>
                <a:rPr lang="en-US" sz="3699">
                  <a:solidFill>
                    <a:srgbClr val="173A45"/>
                  </a:solidFill>
                  <a:latin typeface="Libre Baskerville"/>
                  <a:ea typeface="Libre Baskerville"/>
                  <a:cs typeface="Libre Baskerville"/>
                  <a:sym typeface="Libre Baskerville"/>
                </a:rPr>
                <a:t>STATISTICS</a:t>
              </a:r>
            </a:p>
          </p:txBody>
        </p:sp>
      </p:grpSp>
      <p:grpSp>
        <p:nvGrpSpPr>
          <p:cNvPr name="Group 62" id="62"/>
          <p:cNvGrpSpPr/>
          <p:nvPr/>
        </p:nvGrpSpPr>
        <p:grpSpPr>
          <a:xfrm rot="-5400000">
            <a:off x="16435387" y="4593362"/>
            <a:ext cx="47625" cy="32918400"/>
            <a:chOff x="0" y="0"/>
            <a:chExt cx="7840" cy="5418667"/>
          </a:xfrm>
        </p:grpSpPr>
        <p:sp>
          <p:nvSpPr>
            <p:cNvPr name="Freeform 63" id="63"/>
            <p:cNvSpPr/>
            <p:nvPr/>
          </p:nvSpPr>
          <p:spPr>
            <a:xfrm flipH="false" flipV="false" rot="0">
              <a:off x="0" y="0"/>
              <a:ext cx="7840" cy="5418667"/>
            </a:xfrm>
            <a:custGeom>
              <a:avLst/>
              <a:gdLst/>
              <a:ahLst/>
              <a:cxnLst/>
              <a:rect r="r" b="b" t="t" l="l"/>
              <a:pathLst>
                <a:path h="5418667" w="7840">
                  <a:moveTo>
                    <a:pt x="0" y="0"/>
                  </a:moveTo>
                  <a:lnTo>
                    <a:pt x="7840" y="0"/>
                  </a:lnTo>
                  <a:lnTo>
                    <a:pt x="7840" y="5418667"/>
                  </a:lnTo>
                  <a:lnTo>
                    <a:pt x="0" y="5418667"/>
                  </a:lnTo>
                  <a:close/>
                </a:path>
              </a:pathLst>
            </a:custGeom>
            <a:solidFill>
              <a:srgbClr val="173A45"/>
            </a:solidFill>
          </p:spPr>
        </p:sp>
        <p:sp>
          <p:nvSpPr>
            <p:cNvPr name="TextBox 64" id="64"/>
            <p:cNvSpPr txBox="true"/>
            <p:nvPr/>
          </p:nvSpPr>
          <p:spPr>
            <a:xfrm>
              <a:off x="0" y="-47625"/>
              <a:ext cx="7840" cy="5466292"/>
            </a:xfrm>
            <a:prstGeom prst="rect">
              <a:avLst/>
            </a:prstGeom>
          </p:spPr>
          <p:txBody>
            <a:bodyPr anchor="ctr" rtlCol="false" tIns="50800" lIns="50800" bIns="50800" rIns="50800"/>
            <a:lstStyle/>
            <a:p>
              <a:pPr algn="ctr">
                <a:lnSpc>
                  <a:spcPts val="3499"/>
                </a:lnSpc>
              </a:pPr>
            </a:p>
          </p:txBody>
        </p:sp>
      </p:grpSp>
      <p:grpSp>
        <p:nvGrpSpPr>
          <p:cNvPr name="Group 65" id="65"/>
          <p:cNvGrpSpPr/>
          <p:nvPr/>
        </p:nvGrpSpPr>
        <p:grpSpPr>
          <a:xfrm rot="0">
            <a:off x="1262108" y="21028750"/>
            <a:ext cx="47625" cy="3834675"/>
            <a:chOff x="0" y="0"/>
            <a:chExt cx="7840" cy="631222"/>
          </a:xfrm>
        </p:grpSpPr>
        <p:sp>
          <p:nvSpPr>
            <p:cNvPr name="Freeform 66" id="66"/>
            <p:cNvSpPr/>
            <p:nvPr/>
          </p:nvSpPr>
          <p:spPr>
            <a:xfrm flipH="false" flipV="false" rot="0">
              <a:off x="0" y="0"/>
              <a:ext cx="7840" cy="631222"/>
            </a:xfrm>
            <a:custGeom>
              <a:avLst/>
              <a:gdLst/>
              <a:ahLst/>
              <a:cxnLst/>
              <a:rect r="r" b="b" t="t" l="l"/>
              <a:pathLst>
                <a:path h="631222" w="7840">
                  <a:moveTo>
                    <a:pt x="0" y="0"/>
                  </a:moveTo>
                  <a:lnTo>
                    <a:pt x="7840" y="0"/>
                  </a:lnTo>
                  <a:lnTo>
                    <a:pt x="7840" y="631222"/>
                  </a:lnTo>
                  <a:lnTo>
                    <a:pt x="0" y="631222"/>
                  </a:lnTo>
                  <a:close/>
                </a:path>
              </a:pathLst>
            </a:custGeom>
            <a:solidFill>
              <a:srgbClr val="173A45"/>
            </a:solidFill>
          </p:spPr>
        </p:sp>
        <p:sp>
          <p:nvSpPr>
            <p:cNvPr name="TextBox 67" id="67"/>
            <p:cNvSpPr txBox="true"/>
            <p:nvPr/>
          </p:nvSpPr>
          <p:spPr>
            <a:xfrm>
              <a:off x="0" y="-47625"/>
              <a:ext cx="7840" cy="678847"/>
            </a:xfrm>
            <a:prstGeom prst="rect">
              <a:avLst/>
            </a:prstGeom>
          </p:spPr>
          <p:txBody>
            <a:bodyPr anchor="ctr" rtlCol="false" tIns="50800" lIns="50800" bIns="50800" rIns="50800"/>
            <a:lstStyle/>
            <a:p>
              <a:pPr algn="ctr">
                <a:lnSpc>
                  <a:spcPts val="3499"/>
                </a:lnSpc>
              </a:pPr>
            </a:p>
          </p:txBody>
        </p:sp>
      </p:grpSp>
      <p:grpSp>
        <p:nvGrpSpPr>
          <p:cNvPr name="Group 68" id="68"/>
          <p:cNvGrpSpPr/>
          <p:nvPr/>
        </p:nvGrpSpPr>
        <p:grpSpPr>
          <a:xfrm rot="0">
            <a:off x="2443208" y="21028750"/>
            <a:ext cx="47625" cy="3834675"/>
            <a:chOff x="0" y="0"/>
            <a:chExt cx="7840" cy="631222"/>
          </a:xfrm>
        </p:grpSpPr>
        <p:sp>
          <p:nvSpPr>
            <p:cNvPr name="Freeform 69" id="69"/>
            <p:cNvSpPr/>
            <p:nvPr/>
          </p:nvSpPr>
          <p:spPr>
            <a:xfrm flipH="false" flipV="false" rot="0">
              <a:off x="0" y="0"/>
              <a:ext cx="7840" cy="631222"/>
            </a:xfrm>
            <a:custGeom>
              <a:avLst/>
              <a:gdLst/>
              <a:ahLst/>
              <a:cxnLst/>
              <a:rect r="r" b="b" t="t" l="l"/>
              <a:pathLst>
                <a:path h="631222" w="7840">
                  <a:moveTo>
                    <a:pt x="0" y="0"/>
                  </a:moveTo>
                  <a:lnTo>
                    <a:pt x="7840" y="0"/>
                  </a:lnTo>
                  <a:lnTo>
                    <a:pt x="7840" y="631222"/>
                  </a:lnTo>
                  <a:lnTo>
                    <a:pt x="0" y="631222"/>
                  </a:lnTo>
                  <a:close/>
                </a:path>
              </a:pathLst>
            </a:custGeom>
            <a:solidFill>
              <a:srgbClr val="173A45"/>
            </a:solidFill>
          </p:spPr>
        </p:sp>
        <p:sp>
          <p:nvSpPr>
            <p:cNvPr name="TextBox 70" id="70"/>
            <p:cNvSpPr txBox="true"/>
            <p:nvPr/>
          </p:nvSpPr>
          <p:spPr>
            <a:xfrm>
              <a:off x="0" y="-47625"/>
              <a:ext cx="7840" cy="678847"/>
            </a:xfrm>
            <a:prstGeom prst="rect">
              <a:avLst/>
            </a:prstGeom>
          </p:spPr>
          <p:txBody>
            <a:bodyPr anchor="ctr" rtlCol="false" tIns="50800" lIns="50800" bIns="50800" rIns="50800"/>
            <a:lstStyle/>
            <a:p>
              <a:pPr algn="ctr">
                <a:lnSpc>
                  <a:spcPts val="3499"/>
                </a:lnSpc>
              </a:pPr>
            </a:p>
          </p:txBody>
        </p:sp>
      </p:grpSp>
      <p:grpSp>
        <p:nvGrpSpPr>
          <p:cNvPr name="Group 71" id="71"/>
          <p:cNvGrpSpPr/>
          <p:nvPr/>
        </p:nvGrpSpPr>
        <p:grpSpPr>
          <a:xfrm rot="0">
            <a:off x="2957558" y="21028750"/>
            <a:ext cx="47625" cy="3834675"/>
            <a:chOff x="0" y="0"/>
            <a:chExt cx="7840" cy="631222"/>
          </a:xfrm>
        </p:grpSpPr>
        <p:sp>
          <p:nvSpPr>
            <p:cNvPr name="Freeform 72" id="72"/>
            <p:cNvSpPr/>
            <p:nvPr/>
          </p:nvSpPr>
          <p:spPr>
            <a:xfrm flipH="false" flipV="false" rot="0">
              <a:off x="0" y="0"/>
              <a:ext cx="7840" cy="631222"/>
            </a:xfrm>
            <a:custGeom>
              <a:avLst/>
              <a:gdLst/>
              <a:ahLst/>
              <a:cxnLst/>
              <a:rect r="r" b="b" t="t" l="l"/>
              <a:pathLst>
                <a:path h="631222" w="7840">
                  <a:moveTo>
                    <a:pt x="0" y="0"/>
                  </a:moveTo>
                  <a:lnTo>
                    <a:pt x="7840" y="0"/>
                  </a:lnTo>
                  <a:lnTo>
                    <a:pt x="7840" y="631222"/>
                  </a:lnTo>
                  <a:lnTo>
                    <a:pt x="0" y="631222"/>
                  </a:lnTo>
                  <a:close/>
                </a:path>
              </a:pathLst>
            </a:custGeom>
            <a:solidFill>
              <a:srgbClr val="173A45"/>
            </a:solidFill>
          </p:spPr>
        </p:sp>
        <p:sp>
          <p:nvSpPr>
            <p:cNvPr name="TextBox 73" id="73"/>
            <p:cNvSpPr txBox="true"/>
            <p:nvPr/>
          </p:nvSpPr>
          <p:spPr>
            <a:xfrm>
              <a:off x="0" y="-47625"/>
              <a:ext cx="7840" cy="678847"/>
            </a:xfrm>
            <a:prstGeom prst="rect">
              <a:avLst/>
            </a:prstGeom>
          </p:spPr>
          <p:txBody>
            <a:bodyPr anchor="ctr" rtlCol="false" tIns="50800" lIns="50800" bIns="50800" rIns="50800"/>
            <a:lstStyle/>
            <a:p>
              <a:pPr algn="ctr">
                <a:lnSpc>
                  <a:spcPts val="3499"/>
                </a:lnSpc>
              </a:pPr>
            </a:p>
          </p:txBody>
        </p:sp>
      </p:grpSp>
      <p:grpSp>
        <p:nvGrpSpPr>
          <p:cNvPr name="Group 74" id="74"/>
          <p:cNvGrpSpPr/>
          <p:nvPr/>
        </p:nvGrpSpPr>
        <p:grpSpPr>
          <a:xfrm rot="0">
            <a:off x="3722066" y="21028750"/>
            <a:ext cx="47625" cy="3834675"/>
            <a:chOff x="0" y="0"/>
            <a:chExt cx="7840" cy="631222"/>
          </a:xfrm>
        </p:grpSpPr>
        <p:sp>
          <p:nvSpPr>
            <p:cNvPr name="Freeform 75" id="75"/>
            <p:cNvSpPr/>
            <p:nvPr/>
          </p:nvSpPr>
          <p:spPr>
            <a:xfrm flipH="false" flipV="false" rot="0">
              <a:off x="0" y="0"/>
              <a:ext cx="7840" cy="631222"/>
            </a:xfrm>
            <a:custGeom>
              <a:avLst/>
              <a:gdLst/>
              <a:ahLst/>
              <a:cxnLst/>
              <a:rect r="r" b="b" t="t" l="l"/>
              <a:pathLst>
                <a:path h="631222" w="7840">
                  <a:moveTo>
                    <a:pt x="0" y="0"/>
                  </a:moveTo>
                  <a:lnTo>
                    <a:pt x="7840" y="0"/>
                  </a:lnTo>
                  <a:lnTo>
                    <a:pt x="7840" y="631222"/>
                  </a:lnTo>
                  <a:lnTo>
                    <a:pt x="0" y="631222"/>
                  </a:lnTo>
                  <a:close/>
                </a:path>
              </a:pathLst>
            </a:custGeom>
            <a:solidFill>
              <a:srgbClr val="173A45"/>
            </a:solidFill>
          </p:spPr>
        </p:sp>
        <p:sp>
          <p:nvSpPr>
            <p:cNvPr name="TextBox 76" id="76"/>
            <p:cNvSpPr txBox="true"/>
            <p:nvPr/>
          </p:nvSpPr>
          <p:spPr>
            <a:xfrm>
              <a:off x="0" y="-47625"/>
              <a:ext cx="7840" cy="678847"/>
            </a:xfrm>
            <a:prstGeom prst="rect">
              <a:avLst/>
            </a:prstGeom>
          </p:spPr>
          <p:txBody>
            <a:bodyPr anchor="ctr" rtlCol="false" tIns="50800" lIns="50800" bIns="50800" rIns="50800"/>
            <a:lstStyle/>
            <a:p>
              <a:pPr algn="ctr">
                <a:lnSpc>
                  <a:spcPts val="3499"/>
                </a:lnSpc>
              </a:pPr>
            </a:p>
          </p:txBody>
        </p:sp>
      </p:grpSp>
      <p:grpSp>
        <p:nvGrpSpPr>
          <p:cNvPr name="Group 77" id="77"/>
          <p:cNvGrpSpPr/>
          <p:nvPr/>
        </p:nvGrpSpPr>
        <p:grpSpPr>
          <a:xfrm rot="0">
            <a:off x="4903166" y="21028750"/>
            <a:ext cx="47625" cy="3817882"/>
            <a:chOff x="0" y="0"/>
            <a:chExt cx="7840" cy="628458"/>
          </a:xfrm>
        </p:grpSpPr>
        <p:sp>
          <p:nvSpPr>
            <p:cNvPr name="Freeform 78" id="78"/>
            <p:cNvSpPr/>
            <p:nvPr/>
          </p:nvSpPr>
          <p:spPr>
            <a:xfrm flipH="false" flipV="false" rot="0">
              <a:off x="0" y="0"/>
              <a:ext cx="7840" cy="628458"/>
            </a:xfrm>
            <a:custGeom>
              <a:avLst/>
              <a:gdLst/>
              <a:ahLst/>
              <a:cxnLst/>
              <a:rect r="r" b="b" t="t" l="l"/>
              <a:pathLst>
                <a:path h="628458" w="7840">
                  <a:moveTo>
                    <a:pt x="0" y="0"/>
                  </a:moveTo>
                  <a:lnTo>
                    <a:pt x="7840" y="0"/>
                  </a:lnTo>
                  <a:lnTo>
                    <a:pt x="7840" y="628458"/>
                  </a:lnTo>
                  <a:lnTo>
                    <a:pt x="0" y="628458"/>
                  </a:lnTo>
                  <a:close/>
                </a:path>
              </a:pathLst>
            </a:custGeom>
            <a:solidFill>
              <a:srgbClr val="173A45"/>
            </a:solidFill>
          </p:spPr>
        </p:sp>
        <p:sp>
          <p:nvSpPr>
            <p:cNvPr name="TextBox 79" id="79"/>
            <p:cNvSpPr txBox="true"/>
            <p:nvPr/>
          </p:nvSpPr>
          <p:spPr>
            <a:xfrm>
              <a:off x="0" y="-47625"/>
              <a:ext cx="7840" cy="676083"/>
            </a:xfrm>
            <a:prstGeom prst="rect">
              <a:avLst/>
            </a:prstGeom>
          </p:spPr>
          <p:txBody>
            <a:bodyPr anchor="ctr" rtlCol="false" tIns="50800" lIns="50800" bIns="50800" rIns="50800"/>
            <a:lstStyle/>
            <a:p>
              <a:pPr algn="ctr">
                <a:lnSpc>
                  <a:spcPts val="3499"/>
                </a:lnSpc>
              </a:pPr>
            </a:p>
          </p:txBody>
        </p:sp>
      </p:grpSp>
      <p:grpSp>
        <p:nvGrpSpPr>
          <p:cNvPr name="Group 80" id="80"/>
          <p:cNvGrpSpPr/>
          <p:nvPr/>
        </p:nvGrpSpPr>
        <p:grpSpPr>
          <a:xfrm rot="0">
            <a:off x="-77217" y="21052562"/>
            <a:ext cx="1335619" cy="3832860"/>
            <a:chOff x="0" y="0"/>
            <a:chExt cx="219855" cy="630923"/>
          </a:xfrm>
        </p:grpSpPr>
        <p:sp>
          <p:nvSpPr>
            <p:cNvPr name="Freeform 81" id="81"/>
            <p:cNvSpPr/>
            <p:nvPr/>
          </p:nvSpPr>
          <p:spPr>
            <a:xfrm flipH="false" flipV="false" rot="0">
              <a:off x="0" y="0"/>
              <a:ext cx="219855" cy="630923"/>
            </a:xfrm>
            <a:custGeom>
              <a:avLst/>
              <a:gdLst/>
              <a:ahLst/>
              <a:cxnLst/>
              <a:rect r="r" b="b" t="t" l="l"/>
              <a:pathLst>
                <a:path h="630923" w="219855">
                  <a:moveTo>
                    <a:pt x="0" y="0"/>
                  </a:moveTo>
                  <a:lnTo>
                    <a:pt x="219855" y="0"/>
                  </a:lnTo>
                  <a:lnTo>
                    <a:pt x="219855" y="630923"/>
                  </a:lnTo>
                  <a:lnTo>
                    <a:pt x="0" y="630923"/>
                  </a:lnTo>
                  <a:close/>
                </a:path>
              </a:pathLst>
            </a:custGeom>
            <a:solidFill>
              <a:srgbClr val="5CE1E6"/>
            </a:solidFill>
          </p:spPr>
        </p:sp>
        <p:sp>
          <p:nvSpPr>
            <p:cNvPr name="TextBox 82" id="82"/>
            <p:cNvSpPr txBox="true"/>
            <p:nvPr/>
          </p:nvSpPr>
          <p:spPr>
            <a:xfrm>
              <a:off x="0" y="-47625"/>
              <a:ext cx="219855" cy="678548"/>
            </a:xfrm>
            <a:prstGeom prst="rect">
              <a:avLst/>
            </a:prstGeom>
          </p:spPr>
          <p:txBody>
            <a:bodyPr anchor="ctr" rtlCol="false" tIns="50800" lIns="50800" bIns="50800" rIns="50800"/>
            <a:lstStyle/>
            <a:p>
              <a:pPr algn="ctr">
                <a:lnSpc>
                  <a:spcPts val="3499"/>
                </a:lnSpc>
              </a:pPr>
            </a:p>
          </p:txBody>
        </p:sp>
      </p:grpSp>
      <p:grpSp>
        <p:nvGrpSpPr>
          <p:cNvPr name="Group 83" id="83"/>
          <p:cNvGrpSpPr/>
          <p:nvPr/>
        </p:nvGrpSpPr>
        <p:grpSpPr>
          <a:xfrm rot="0">
            <a:off x="5522291" y="21028750"/>
            <a:ext cx="47683" cy="3834675"/>
            <a:chOff x="0" y="0"/>
            <a:chExt cx="7849" cy="631222"/>
          </a:xfrm>
        </p:grpSpPr>
        <p:sp>
          <p:nvSpPr>
            <p:cNvPr name="Freeform 84" id="84"/>
            <p:cNvSpPr/>
            <p:nvPr/>
          </p:nvSpPr>
          <p:spPr>
            <a:xfrm flipH="false" flipV="false" rot="0">
              <a:off x="0" y="0"/>
              <a:ext cx="7849" cy="631222"/>
            </a:xfrm>
            <a:custGeom>
              <a:avLst/>
              <a:gdLst/>
              <a:ahLst/>
              <a:cxnLst/>
              <a:rect r="r" b="b" t="t" l="l"/>
              <a:pathLst>
                <a:path h="631222" w="7849">
                  <a:moveTo>
                    <a:pt x="0" y="0"/>
                  </a:moveTo>
                  <a:lnTo>
                    <a:pt x="7849" y="0"/>
                  </a:lnTo>
                  <a:lnTo>
                    <a:pt x="7849" y="631222"/>
                  </a:lnTo>
                  <a:lnTo>
                    <a:pt x="0" y="631222"/>
                  </a:lnTo>
                  <a:close/>
                </a:path>
              </a:pathLst>
            </a:custGeom>
            <a:solidFill>
              <a:srgbClr val="173A45"/>
            </a:solidFill>
          </p:spPr>
        </p:sp>
        <p:sp>
          <p:nvSpPr>
            <p:cNvPr name="TextBox 85" id="85"/>
            <p:cNvSpPr txBox="true"/>
            <p:nvPr/>
          </p:nvSpPr>
          <p:spPr>
            <a:xfrm>
              <a:off x="0" y="-47625"/>
              <a:ext cx="7849" cy="678847"/>
            </a:xfrm>
            <a:prstGeom prst="rect">
              <a:avLst/>
            </a:prstGeom>
          </p:spPr>
          <p:txBody>
            <a:bodyPr anchor="ctr" rtlCol="false" tIns="50800" lIns="50800" bIns="50800" rIns="50800"/>
            <a:lstStyle/>
            <a:p>
              <a:pPr algn="ctr">
                <a:lnSpc>
                  <a:spcPts val="3499"/>
                </a:lnSpc>
              </a:pPr>
            </a:p>
          </p:txBody>
        </p:sp>
      </p:grpSp>
      <p:grpSp>
        <p:nvGrpSpPr>
          <p:cNvPr name="Group 86" id="86"/>
          <p:cNvGrpSpPr/>
          <p:nvPr/>
        </p:nvGrpSpPr>
        <p:grpSpPr>
          <a:xfrm rot="0">
            <a:off x="1309733" y="21052562"/>
            <a:ext cx="1133475" cy="3787050"/>
            <a:chOff x="0" y="0"/>
            <a:chExt cx="186580" cy="623383"/>
          </a:xfrm>
        </p:grpSpPr>
        <p:sp>
          <p:nvSpPr>
            <p:cNvPr name="Freeform 87" id="87"/>
            <p:cNvSpPr/>
            <p:nvPr/>
          </p:nvSpPr>
          <p:spPr>
            <a:xfrm flipH="false" flipV="false" rot="0">
              <a:off x="0" y="0"/>
              <a:ext cx="186580" cy="623383"/>
            </a:xfrm>
            <a:custGeom>
              <a:avLst/>
              <a:gdLst/>
              <a:ahLst/>
              <a:cxnLst/>
              <a:rect r="r" b="b" t="t" l="l"/>
              <a:pathLst>
                <a:path h="623383" w="186580">
                  <a:moveTo>
                    <a:pt x="0" y="0"/>
                  </a:moveTo>
                  <a:lnTo>
                    <a:pt x="186580" y="0"/>
                  </a:lnTo>
                  <a:lnTo>
                    <a:pt x="186580" y="623383"/>
                  </a:lnTo>
                  <a:lnTo>
                    <a:pt x="0" y="623383"/>
                  </a:lnTo>
                  <a:close/>
                </a:path>
              </a:pathLst>
            </a:custGeom>
            <a:solidFill>
              <a:srgbClr val="FF66C4"/>
            </a:solidFill>
          </p:spPr>
        </p:sp>
        <p:sp>
          <p:nvSpPr>
            <p:cNvPr name="TextBox 88" id="88"/>
            <p:cNvSpPr txBox="true"/>
            <p:nvPr/>
          </p:nvSpPr>
          <p:spPr>
            <a:xfrm>
              <a:off x="0" y="-47625"/>
              <a:ext cx="186580" cy="671008"/>
            </a:xfrm>
            <a:prstGeom prst="rect">
              <a:avLst/>
            </a:prstGeom>
          </p:spPr>
          <p:txBody>
            <a:bodyPr anchor="ctr" rtlCol="false" tIns="50800" lIns="50800" bIns="50800" rIns="50800"/>
            <a:lstStyle/>
            <a:p>
              <a:pPr algn="ctr">
                <a:lnSpc>
                  <a:spcPts val="3499"/>
                </a:lnSpc>
              </a:pPr>
            </a:p>
          </p:txBody>
        </p:sp>
      </p:grpSp>
      <p:grpSp>
        <p:nvGrpSpPr>
          <p:cNvPr name="Group 89" id="89"/>
          <p:cNvGrpSpPr/>
          <p:nvPr/>
        </p:nvGrpSpPr>
        <p:grpSpPr>
          <a:xfrm rot="0">
            <a:off x="2490833" y="21052562"/>
            <a:ext cx="466725" cy="3787050"/>
            <a:chOff x="0" y="0"/>
            <a:chExt cx="76827" cy="623383"/>
          </a:xfrm>
        </p:grpSpPr>
        <p:sp>
          <p:nvSpPr>
            <p:cNvPr name="Freeform 90" id="90"/>
            <p:cNvSpPr/>
            <p:nvPr/>
          </p:nvSpPr>
          <p:spPr>
            <a:xfrm flipH="false" flipV="false" rot="0">
              <a:off x="0" y="0"/>
              <a:ext cx="76827" cy="623383"/>
            </a:xfrm>
            <a:custGeom>
              <a:avLst/>
              <a:gdLst/>
              <a:ahLst/>
              <a:cxnLst/>
              <a:rect r="r" b="b" t="t" l="l"/>
              <a:pathLst>
                <a:path h="623383" w="76827">
                  <a:moveTo>
                    <a:pt x="0" y="0"/>
                  </a:moveTo>
                  <a:lnTo>
                    <a:pt x="76827" y="0"/>
                  </a:lnTo>
                  <a:lnTo>
                    <a:pt x="76827" y="623383"/>
                  </a:lnTo>
                  <a:lnTo>
                    <a:pt x="0" y="623383"/>
                  </a:lnTo>
                  <a:close/>
                </a:path>
              </a:pathLst>
            </a:custGeom>
            <a:solidFill>
              <a:srgbClr val="C1FF72"/>
            </a:solidFill>
          </p:spPr>
        </p:sp>
        <p:sp>
          <p:nvSpPr>
            <p:cNvPr name="TextBox 91" id="91"/>
            <p:cNvSpPr txBox="true"/>
            <p:nvPr/>
          </p:nvSpPr>
          <p:spPr>
            <a:xfrm>
              <a:off x="0" y="-47625"/>
              <a:ext cx="76827" cy="671008"/>
            </a:xfrm>
            <a:prstGeom prst="rect">
              <a:avLst/>
            </a:prstGeom>
          </p:spPr>
          <p:txBody>
            <a:bodyPr anchor="ctr" rtlCol="false" tIns="50800" lIns="50800" bIns="50800" rIns="50800"/>
            <a:lstStyle/>
            <a:p>
              <a:pPr algn="ctr">
                <a:lnSpc>
                  <a:spcPts val="3499"/>
                </a:lnSpc>
              </a:pPr>
            </a:p>
          </p:txBody>
        </p:sp>
      </p:grpSp>
      <p:grpSp>
        <p:nvGrpSpPr>
          <p:cNvPr name="Group 92" id="92"/>
          <p:cNvGrpSpPr/>
          <p:nvPr/>
        </p:nvGrpSpPr>
        <p:grpSpPr>
          <a:xfrm rot="0">
            <a:off x="3769691" y="21052562"/>
            <a:ext cx="1133475" cy="3787050"/>
            <a:chOff x="0" y="0"/>
            <a:chExt cx="186580" cy="623383"/>
          </a:xfrm>
        </p:grpSpPr>
        <p:sp>
          <p:nvSpPr>
            <p:cNvPr name="Freeform 93" id="93"/>
            <p:cNvSpPr/>
            <p:nvPr/>
          </p:nvSpPr>
          <p:spPr>
            <a:xfrm flipH="false" flipV="false" rot="0">
              <a:off x="0" y="0"/>
              <a:ext cx="186580" cy="623383"/>
            </a:xfrm>
            <a:custGeom>
              <a:avLst/>
              <a:gdLst/>
              <a:ahLst/>
              <a:cxnLst/>
              <a:rect r="r" b="b" t="t" l="l"/>
              <a:pathLst>
                <a:path h="623383" w="186580">
                  <a:moveTo>
                    <a:pt x="0" y="0"/>
                  </a:moveTo>
                  <a:lnTo>
                    <a:pt x="186580" y="0"/>
                  </a:lnTo>
                  <a:lnTo>
                    <a:pt x="186580" y="623383"/>
                  </a:lnTo>
                  <a:lnTo>
                    <a:pt x="0" y="623383"/>
                  </a:lnTo>
                  <a:close/>
                </a:path>
              </a:pathLst>
            </a:custGeom>
            <a:solidFill>
              <a:srgbClr val="FEC22A"/>
            </a:solidFill>
          </p:spPr>
        </p:sp>
        <p:sp>
          <p:nvSpPr>
            <p:cNvPr name="TextBox 94" id="94"/>
            <p:cNvSpPr txBox="true"/>
            <p:nvPr/>
          </p:nvSpPr>
          <p:spPr>
            <a:xfrm>
              <a:off x="0" y="-47625"/>
              <a:ext cx="186580" cy="671008"/>
            </a:xfrm>
            <a:prstGeom prst="rect">
              <a:avLst/>
            </a:prstGeom>
          </p:spPr>
          <p:txBody>
            <a:bodyPr anchor="ctr" rtlCol="false" tIns="50800" lIns="50800" bIns="50800" rIns="50800"/>
            <a:lstStyle/>
            <a:p>
              <a:pPr algn="ctr">
                <a:lnSpc>
                  <a:spcPts val="3499"/>
                </a:lnSpc>
              </a:pPr>
            </a:p>
          </p:txBody>
        </p:sp>
      </p:grpSp>
      <p:sp>
        <p:nvSpPr>
          <p:cNvPr name="TextBox 95" id="95"/>
          <p:cNvSpPr txBox="true"/>
          <p:nvPr/>
        </p:nvSpPr>
        <p:spPr>
          <a:xfrm rot="0">
            <a:off x="277221" y="181148"/>
            <a:ext cx="16250817" cy="4739258"/>
          </a:xfrm>
          <a:prstGeom prst="rect">
            <a:avLst/>
          </a:prstGeom>
        </p:spPr>
        <p:txBody>
          <a:bodyPr anchor="t" rtlCol="false" tIns="0" lIns="0" bIns="0" rIns="0">
            <a:spAutoFit/>
          </a:bodyPr>
          <a:lstStyle/>
          <a:p>
            <a:pPr algn="l">
              <a:lnSpc>
                <a:spcPts val="9347"/>
              </a:lnSpc>
            </a:pPr>
            <a:r>
              <a:rPr lang="en-US" sz="8199" b="true">
                <a:solidFill>
                  <a:srgbClr val="173A45"/>
                </a:solidFill>
                <a:latin typeface="Libre Baskerville Bold"/>
                <a:ea typeface="Libre Baskerville Bold"/>
                <a:cs typeface="Libre Baskerville Bold"/>
                <a:sym typeface="Libre Baskerville Bold"/>
              </a:rPr>
              <a:t>The Power of Authentic Play for Caregivers and Children</a:t>
            </a:r>
          </a:p>
          <a:p>
            <a:pPr algn="l">
              <a:lnSpc>
                <a:spcPts val="9347"/>
              </a:lnSpc>
            </a:pPr>
          </a:p>
          <a:p>
            <a:pPr algn="l">
              <a:lnSpc>
                <a:spcPts val="9347"/>
              </a:lnSpc>
            </a:pPr>
          </a:p>
        </p:txBody>
      </p:sp>
      <p:sp>
        <p:nvSpPr>
          <p:cNvPr name="TextBox 96" id="96"/>
          <p:cNvSpPr txBox="true"/>
          <p:nvPr/>
        </p:nvSpPr>
        <p:spPr>
          <a:xfrm rot="0">
            <a:off x="2354016" y="3216880"/>
            <a:ext cx="7565239" cy="639445"/>
          </a:xfrm>
          <a:prstGeom prst="rect">
            <a:avLst/>
          </a:prstGeom>
        </p:spPr>
        <p:txBody>
          <a:bodyPr anchor="t" rtlCol="false" tIns="0" lIns="0" bIns="0" rIns="0">
            <a:spAutoFit/>
          </a:bodyPr>
          <a:lstStyle/>
          <a:p>
            <a:pPr algn="ctr">
              <a:lnSpc>
                <a:spcPts val="5180"/>
              </a:lnSpc>
            </a:pPr>
            <a:r>
              <a:rPr lang="en-US" sz="3700">
                <a:solidFill>
                  <a:srgbClr val="173A45"/>
                </a:solidFill>
                <a:latin typeface="Libre Baskerville"/>
                <a:ea typeface="Libre Baskerville"/>
                <a:cs typeface="Libre Baskerville"/>
                <a:sym typeface="Libre Baskerville"/>
              </a:rPr>
              <a:t>WHOLE-BODY MOVEMENT </a:t>
            </a:r>
          </a:p>
        </p:txBody>
      </p:sp>
      <p:sp>
        <p:nvSpPr>
          <p:cNvPr name="TextBox 97" id="97"/>
          <p:cNvSpPr txBox="true"/>
          <p:nvPr/>
        </p:nvSpPr>
        <p:spPr>
          <a:xfrm rot="0">
            <a:off x="220071" y="4472730"/>
            <a:ext cx="11656665" cy="4676775"/>
          </a:xfrm>
          <a:prstGeom prst="rect">
            <a:avLst/>
          </a:prstGeom>
        </p:spPr>
        <p:txBody>
          <a:bodyPr anchor="t" rtlCol="false" tIns="0" lIns="0" bIns="0" rIns="0">
            <a:spAutoFit/>
          </a:bodyPr>
          <a:lstStyle/>
          <a:p>
            <a:pPr algn="l" marL="669285" indent="-334642" lvl="1">
              <a:lnSpc>
                <a:spcPts val="3719"/>
              </a:lnSpc>
              <a:buFont typeface="Arial"/>
              <a:buChar char="•"/>
            </a:pPr>
            <a:r>
              <a:rPr lang="en-US" sz="3099">
                <a:solidFill>
                  <a:srgbClr val="173A45"/>
                </a:solidFill>
                <a:latin typeface="Glacial Indifference"/>
                <a:ea typeface="Glacial Indifference"/>
                <a:cs typeface="Glacial Indifference"/>
                <a:sym typeface="Glacial Indifference"/>
              </a:rPr>
              <a:t>Cross-lateral movements (crossing midline) strengthen neural pathways between brain hemispheres</a:t>
            </a:r>
          </a:p>
          <a:p>
            <a:pPr algn="l" marL="669285" indent="-334642" lvl="1">
              <a:lnSpc>
                <a:spcPts val="3719"/>
              </a:lnSpc>
              <a:buFont typeface="Arial"/>
              <a:buChar char="•"/>
            </a:pPr>
            <a:r>
              <a:rPr lang="en-US" sz="3099">
                <a:solidFill>
                  <a:srgbClr val="173A45"/>
                </a:solidFill>
                <a:latin typeface="Glacial Indifference"/>
                <a:ea typeface="Glacial Indifference"/>
                <a:cs typeface="Glacial Indifference"/>
                <a:sym typeface="Glacial Indifference"/>
              </a:rPr>
              <a:t>Vestibular stimulation through spinning, rocking and swinging develops balance and spatial awareness</a:t>
            </a:r>
          </a:p>
          <a:p>
            <a:pPr algn="l" marL="669285" indent="-334642" lvl="1">
              <a:lnSpc>
                <a:spcPts val="3719"/>
              </a:lnSpc>
              <a:buFont typeface="Arial"/>
              <a:buChar char="•"/>
            </a:pPr>
            <a:r>
              <a:rPr lang="en-US" sz="3099">
                <a:solidFill>
                  <a:srgbClr val="173A45"/>
                </a:solidFill>
                <a:latin typeface="Glacial Indifference"/>
                <a:ea typeface="Glacial Indifference"/>
                <a:cs typeface="Glacial Indifference"/>
                <a:sym typeface="Glacial Indifference"/>
              </a:rPr>
              <a:t>Proprioceptive input through jumping, pushing and pulling helps children understand their body in space</a:t>
            </a:r>
          </a:p>
          <a:p>
            <a:pPr algn="l" marL="669285" indent="-334642" lvl="1">
              <a:lnSpc>
                <a:spcPts val="3719"/>
              </a:lnSpc>
              <a:buFont typeface="Arial"/>
              <a:buChar char="•"/>
            </a:pPr>
            <a:r>
              <a:rPr lang="en-US" sz="3099">
                <a:solidFill>
                  <a:srgbClr val="173A45"/>
                </a:solidFill>
                <a:latin typeface="Glacial Indifference"/>
                <a:ea typeface="Glacial Indifference"/>
                <a:cs typeface="Glacial Indifference"/>
                <a:sym typeface="Glacial Indifference"/>
              </a:rPr>
              <a:t>Floor-based movement patterns reinforce developmental stages</a:t>
            </a:r>
          </a:p>
          <a:p>
            <a:pPr algn="l" marL="669285" indent="-334642" lvl="1">
              <a:lnSpc>
                <a:spcPts val="3719"/>
              </a:lnSpc>
              <a:buFont typeface="Arial"/>
              <a:buChar char="•"/>
            </a:pPr>
            <a:r>
              <a:rPr lang="en-US" sz="3099">
                <a:solidFill>
                  <a:srgbClr val="173A45"/>
                </a:solidFill>
                <a:latin typeface="Glacial Indifference"/>
                <a:ea typeface="Glacial Indifference"/>
                <a:cs typeface="Glacial Indifference"/>
                <a:sym typeface="Glacial Indifference"/>
              </a:rPr>
              <a:t>Rough-and-tumble play teaches emotional regulation and appropriate force modulation</a:t>
            </a:r>
          </a:p>
          <a:p>
            <a:pPr algn="l">
              <a:lnSpc>
                <a:spcPts val="3719"/>
              </a:lnSpc>
            </a:pPr>
          </a:p>
        </p:txBody>
      </p:sp>
      <p:sp>
        <p:nvSpPr>
          <p:cNvPr name="TextBox 98" id="98"/>
          <p:cNvSpPr txBox="true"/>
          <p:nvPr/>
        </p:nvSpPr>
        <p:spPr>
          <a:xfrm rot="0">
            <a:off x="14056949" y="9601200"/>
            <a:ext cx="7945437" cy="1296670"/>
          </a:xfrm>
          <a:prstGeom prst="rect">
            <a:avLst/>
          </a:prstGeom>
        </p:spPr>
        <p:txBody>
          <a:bodyPr anchor="t" rtlCol="false" tIns="0" lIns="0" bIns="0" rIns="0">
            <a:spAutoFit/>
          </a:bodyPr>
          <a:lstStyle/>
          <a:p>
            <a:pPr algn="ctr">
              <a:lnSpc>
                <a:spcPts val="5179"/>
              </a:lnSpc>
            </a:pPr>
            <a:r>
              <a:rPr lang="en-US" sz="3699">
                <a:solidFill>
                  <a:srgbClr val="173A45"/>
                </a:solidFill>
                <a:latin typeface="Libre Baskerville"/>
                <a:ea typeface="Libre Baskerville"/>
                <a:cs typeface="Libre Baskerville"/>
                <a:sym typeface="Libre Baskerville"/>
              </a:rPr>
              <a:t>CREATIVITY &amp; IMAGNATION</a:t>
            </a:r>
          </a:p>
          <a:p>
            <a:pPr algn="ctr">
              <a:lnSpc>
                <a:spcPts val="5179"/>
              </a:lnSpc>
            </a:pPr>
          </a:p>
        </p:txBody>
      </p:sp>
      <p:sp>
        <p:nvSpPr>
          <p:cNvPr name="TextBox 99" id="99"/>
          <p:cNvSpPr txBox="true"/>
          <p:nvPr/>
        </p:nvSpPr>
        <p:spPr>
          <a:xfrm rot="0">
            <a:off x="12208597" y="10699317"/>
            <a:ext cx="11642141" cy="5143500"/>
          </a:xfrm>
          <a:prstGeom prst="rect">
            <a:avLst/>
          </a:prstGeom>
        </p:spPr>
        <p:txBody>
          <a:bodyPr anchor="t" rtlCol="false" tIns="0" lIns="0" bIns="0" rIns="0">
            <a:spAutoFit/>
          </a:bodyPr>
          <a:lstStyle/>
          <a:p>
            <a:pPr algn="l" marL="669289" indent="-334645" lvl="1">
              <a:lnSpc>
                <a:spcPts val="3719"/>
              </a:lnSpc>
              <a:buFont typeface="Arial"/>
              <a:buChar char="•"/>
            </a:pPr>
            <a:r>
              <a:rPr lang="en-US" sz="3099">
                <a:solidFill>
                  <a:srgbClr val="173A45"/>
                </a:solidFill>
                <a:latin typeface="Glacial Indifference"/>
                <a:ea typeface="Glacial Indifference"/>
                <a:cs typeface="Glacial Indifference"/>
                <a:sym typeface="Glacial Indifference"/>
              </a:rPr>
              <a:t>Open-ended play materials encourage divergent thinking and problem-solving</a:t>
            </a:r>
          </a:p>
          <a:p>
            <a:pPr algn="l" marL="669289" indent="-334645" lvl="1">
              <a:lnSpc>
                <a:spcPts val="3719"/>
              </a:lnSpc>
              <a:buFont typeface="Arial"/>
              <a:buChar char="•"/>
            </a:pPr>
            <a:r>
              <a:rPr lang="en-US" sz="3099">
                <a:solidFill>
                  <a:srgbClr val="173A45"/>
                </a:solidFill>
                <a:latin typeface="Glacial Indifference"/>
                <a:ea typeface="Glacial Indifference"/>
                <a:cs typeface="Glacial Indifference"/>
                <a:sym typeface="Glacial Indifference"/>
              </a:rPr>
              <a:t>Role-playing allows practice with different perspectives and emotional experiences</a:t>
            </a:r>
          </a:p>
          <a:p>
            <a:pPr algn="l" marL="669289" indent="-334645" lvl="1">
              <a:lnSpc>
                <a:spcPts val="3719"/>
              </a:lnSpc>
              <a:buFont typeface="Arial"/>
              <a:buChar char="•"/>
            </a:pPr>
            <a:r>
              <a:rPr lang="en-US" sz="3099">
                <a:solidFill>
                  <a:srgbClr val="173A45"/>
                </a:solidFill>
                <a:latin typeface="Glacial Indifference"/>
                <a:ea typeface="Glacial Indifference"/>
                <a:cs typeface="Glacial Indifference"/>
                <a:sym typeface="Glacial Indifference"/>
              </a:rPr>
              <a:t>The absence of "right answers" in play fosters comfort with ambiguity and exploration</a:t>
            </a:r>
          </a:p>
          <a:p>
            <a:pPr algn="l" marL="669289" indent="-334645" lvl="1">
              <a:lnSpc>
                <a:spcPts val="3719"/>
              </a:lnSpc>
              <a:buFont typeface="Arial"/>
              <a:buChar char="•"/>
            </a:pPr>
            <a:r>
              <a:rPr lang="en-US" sz="3099">
                <a:solidFill>
                  <a:srgbClr val="173A45"/>
                </a:solidFill>
                <a:latin typeface="Glacial Indifference"/>
                <a:ea typeface="Glacial Indifference"/>
                <a:cs typeface="Glacial Indifference"/>
                <a:sym typeface="Glacial Indifference"/>
              </a:rPr>
              <a:t>Parent modeling of playfulness gives permission for creative risk-taking</a:t>
            </a:r>
          </a:p>
          <a:p>
            <a:pPr algn="l" marL="669289" indent="-334645" lvl="1">
              <a:lnSpc>
                <a:spcPts val="3719"/>
              </a:lnSpc>
              <a:buFont typeface="Arial"/>
              <a:buChar char="•"/>
            </a:pPr>
            <a:r>
              <a:rPr lang="en-US" sz="3099">
                <a:solidFill>
                  <a:srgbClr val="173A45"/>
                </a:solidFill>
                <a:latin typeface="Glacial Indifference"/>
                <a:ea typeface="Glacial Indifference"/>
                <a:cs typeface="Glacial Indifference"/>
                <a:sym typeface="Glacial Indifference"/>
              </a:rPr>
              <a:t>Co-created play narratives build storytelling skills and symbolic thinking</a:t>
            </a:r>
          </a:p>
          <a:p>
            <a:pPr algn="l">
              <a:lnSpc>
                <a:spcPts val="3719"/>
              </a:lnSpc>
            </a:pPr>
          </a:p>
        </p:txBody>
      </p:sp>
      <p:sp>
        <p:nvSpPr>
          <p:cNvPr name="TextBox 100" id="100"/>
          <p:cNvSpPr txBox="true"/>
          <p:nvPr/>
        </p:nvSpPr>
        <p:spPr>
          <a:xfrm rot="0">
            <a:off x="2490833" y="16108461"/>
            <a:ext cx="11430103" cy="639446"/>
          </a:xfrm>
          <a:prstGeom prst="rect">
            <a:avLst/>
          </a:prstGeom>
        </p:spPr>
        <p:txBody>
          <a:bodyPr anchor="t" rtlCol="false" tIns="0" lIns="0" bIns="0" rIns="0">
            <a:spAutoFit/>
          </a:bodyPr>
          <a:lstStyle/>
          <a:p>
            <a:pPr algn="ctr">
              <a:lnSpc>
                <a:spcPts val="5179"/>
              </a:lnSpc>
            </a:pPr>
            <a:r>
              <a:rPr lang="en-US" sz="3699">
                <a:solidFill>
                  <a:srgbClr val="173A45"/>
                </a:solidFill>
                <a:latin typeface="Libre Baskerville"/>
                <a:ea typeface="Libre Baskerville"/>
                <a:cs typeface="Libre Baskerville"/>
                <a:sym typeface="Libre Baskerville"/>
              </a:rPr>
              <a:t>GROUNDING DURING CHALLENGES </a:t>
            </a:r>
          </a:p>
        </p:txBody>
      </p:sp>
      <p:sp>
        <p:nvSpPr>
          <p:cNvPr name="TextBox 101" id="101"/>
          <p:cNvSpPr txBox="true"/>
          <p:nvPr/>
        </p:nvSpPr>
        <p:spPr>
          <a:xfrm rot="0">
            <a:off x="105771" y="16738381"/>
            <a:ext cx="16017203" cy="4191000"/>
          </a:xfrm>
          <a:prstGeom prst="rect">
            <a:avLst/>
          </a:prstGeom>
        </p:spPr>
        <p:txBody>
          <a:bodyPr anchor="t" rtlCol="false" tIns="0" lIns="0" bIns="0" rIns="0">
            <a:spAutoFit/>
          </a:bodyPr>
          <a:lstStyle/>
          <a:p>
            <a:pPr algn="l">
              <a:lnSpc>
                <a:spcPts val="3717"/>
              </a:lnSpc>
            </a:pPr>
          </a:p>
          <a:p>
            <a:pPr algn="l" marL="668763" indent="-334382" lvl="1">
              <a:lnSpc>
                <a:spcPts val="3717"/>
              </a:lnSpc>
              <a:buFont typeface="Arial"/>
              <a:buChar char="•"/>
            </a:pPr>
            <a:r>
              <a:rPr lang="en-US" sz="3097">
                <a:solidFill>
                  <a:srgbClr val="173A45"/>
                </a:solidFill>
                <a:latin typeface="Glacial Indifference"/>
                <a:ea typeface="Glacial Indifference"/>
                <a:cs typeface="Glacial Indifference"/>
                <a:sym typeface="Glacial Indifference"/>
              </a:rPr>
              <a:t>Play activates the parasympathetic nervous system, countering stress hormones with relaxation responses</a:t>
            </a:r>
          </a:p>
          <a:p>
            <a:pPr algn="l" marL="668763" indent="-334382" lvl="1">
              <a:lnSpc>
                <a:spcPts val="3717"/>
              </a:lnSpc>
              <a:buFont typeface="Arial"/>
              <a:buChar char="•"/>
            </a:pPr>
            <a:r>
              <a:rPr lang="en-US" sz="3097">
                <a:solidFill>
                  <a:srgbClr val="173A45"/>
                </a:solidFill>
                <a:latin typeface="Glacial Indifference"/>
                <a:ea typeface="Glacial Indifference"/>
                <a:cs typeface="Glacial Indifference"/>
                <a:sym typeface="Glacial Indifference"/>
              </a:rPr>
              <a:t>Creative expression during play provides emotional release without verbal processing</a:t>
            </a:r>
          </a:p>
          <a:p>
            <a:pPr algn="l" marL="668763" indent="-334382" lvl="1">
              <a:lnSpc>
                <a:spcPts val="3717"/>
              </a:lnSpc>
              <a:buFont typeface="Arial"/>
              <a:buChar char="•"/>
            </a:pPr>
            <a:r>
              <a:rPr lang="en-US" sz="3097">
                <a:solidFill>
                  <a:srgbClr val="173A45"/>
                </a:solidFill>
                <a:latin typeface="Glacial Indifference"/>
                <a:ea typeface="Glacial Indifference"/>
                <a:cs typeface="Glacial Indifference"/>
                <a:sym typeface="Glacial Indifference"/>
              </a:rPr>
              <a:t>Physical movement during play helps to naturally release built-up tension stored in the body</a:t>
            </a:r>
          </a:p>
          <a:p>
            <a:pPr algn="l" marL="668763" indent="-334382" lvl="1">
              <a:lnSpc>
                <a:spcPts val="3717"/>
              </a:lnSpc>
              <a:buFont typeface="Arial"/>
              <a:buChar char="•"/>
            </a:pPr>
            <a:r>
              <a:rPr lang="en-US" sz="3097">
                <a:solidFill>
                  <a:srgbClr val="173A45"/>
                </a:solidFill>
                <a:latin typeface="Glacial Indifference"/>
                <a:ea typeface="Glacial Indifference"/>
                <a:cs typeface="Glacial Indifference"/>
                <a:sym typeface="Glacial Indifference"/>
              </a:rPr>
              <a:t>Playful activities create opportunities for mindfulness and present-moment awareness</a:t>
            </a:r>
          </a:p>
          <a:p>
            <a:pPr algn="l" marL="668763" indent="-334382" lvl="1">
              <a:lnSpc>
                <a:spcPts val="3717"/>
              </a:lnSpc>
              <a:buFont typeface="Arial"/>
              <a:buChar char="•"/>
            </a:pPr>
            <a:r>
              <a:rPr lang="en-US" sz="3097">
                <a:solidFill>
                  <a:srgbClr val="173A45"/>
                </a:solidFill>
                <a:latin typeface="Glacial Indifference"/>
                <a:ea typeface="Glacial Indifference"/>
                <a:cs typeface="Glacial Indifference"/>
                <a:sym typeface="Glacial Indifference"/>
              </a:rPr>
              <a:t>The joy of play shifts perspective away from rumination and worry</a:t>
            </a:r>
          </a:p>
          <a:p>
            <a:pPr algn="l">
              <a:lnSpc>
                <a:spcPts val="3597"/>
              </a:lnSpc>
            </a:pPr>
          </a:p>
        </p:txBody>
      </p:sp>
      <p:sp>
        <p:nvSpPr>
          <p:cNvPr name="TextBox 102" id="102"/>
          <p:cNvSpPr txBox="true"/>
          <p:nvPr/>
        </p:nvSpPr>
        <p:spPr>
          <a:xfrm rot="0">
            <a:off x="24182599" y="4407690"/>
            <a:ext cx="7963199" cy="10937240"/>
          </a:xfrm>
          <a:prstGeom prst="rect">
            <a:avLst/>
          </a:prstGeom>
        </p:spPr>
        <p:txBody>
          <a:bodyPr anchor="t" rtlCol="false" tIns="0" lIns="0" bIns="0" rIns="0">
            <a:spAutoFit/>
          </a:bodyPr>
          <a:lstStyle/>
          <a:p>
            <a:pPr algn="just" marL="561339" indent="-280669" lvl="1">
              <a:lnSpc>
                <a:spcPts val="3379"/>
              </a:lnSpc>
              <a:buFont typeface="Arial"/>
              <a:buChar char="•"/>
            </a:pPr>
            <a:r>
              <a:rPr lang="en-US" sz="2599">
                <a:solidFill>
                  <a:srgbClr val="173A45"/>
                </a:solidFill>
                <a:latin typeface="Glacial Indifference"/>
                <a:ea typeface="Glacial Indifference"/>
                <a:cs typeface="Glacial Indifference"/>
                <a:sym typeface="Glacial Indifference"/>
              </a:rPr>
              <a:t>A longitudinal study found that children who engaged in at least 30 minutes of daily physical play with parents demonstrated a 47% reduction in behavioral problems during elementary school years (Burdette &amp; Whitaker, 2019)</a:t>
            </a:r>
          </a:p>
          <a:p>
            <a:pPr algn="just" marL="561339" indent="-280669" lvl="1">
              <a:lnSpc>
                <a:spcPts val="3379"/>
              </a:lnSpc>
              <a:buFont typeface="Arial"/>
              <a:buChar char="•"/>
            </a:pPr>
            <a:r>
              <a:rPr lang="en-US" sz="2599">
                <a:solidFill>
                  <a:srgbClr val="173A45"/>
                </a:solidFill>
                <a:latin typeface="Glacial Indifference"/>
                <a:ea typeface="Glacial Indifference"/>
                <a:cs typeface="Glacial Indifference"/>
                <a:sym typeface="Glacial Indifference"/>
              </a:rPr>
              <a:t>Parents who participate in regular play with their children report 35% lower parental stress levels than those who rarely engage in play activities (Smith et al., 2020, Journal of Family Psychology)</a:t>
            </a:r>
          </a:p>
          <a:p>
            <a:pPr algn="just" marL="561339" indent="-280669" lvl="1">
              <a:lnSpc>
                <a:spcPts val="3379"/>
              </a:lnSpc>
              <a:buFont typeface="Arial"/>
              <a:buChar char="•"/>
            </a:pPr>
            <a:r>
              <a:rPr lang="en-US" sz="2599">
                <a:solidFill>
                  <a:srgbClr val="173A45"/>
                </a:solidFill>
                <a:latin typeface="Glacial Indifference"/>
                <a:ea typeface="Glacial Indifference"/>
                <a:cs typeface="Glacial Indifference"/>
                <a:sym typeface="Glacial Indifference"/>
              </a:rPr>
              <a:t>Children aged 3-5 who engaged in imaginative play with parents for at least 40 minutes daily showed vocabulary increases 2.3 times greater than peers with minimal parent play interaction (Toub et al., 2018, Developmental Psychology)</a:t>
            </a:r>
          </a:p>
          <a:p>
            <a:pPr algn="just" marL="561339" indent="-280669" lvl="1">
              <a:lnSpc>
                <a:spcPts val="3379"/>
              </a:lnSpc>
              <a:buFont typeface="Arial"/>
              <a:buChar char="•"/>
            </a:pPr>
            <a:r>
              <a:rPr lang="en-US" sz="2599">
                <a:solidFill>
                  <a:srgbClr val="173A45"/>
                </a:solidFill>
                <a:latin typeface="Glacial Indifference"/>
                <a:ea typeface="Glacial Indifference"/>
                <a:cs typeface="Glacial Indifference"/>
                <a:sym typeface="Glacial Indifference"/>
              </a:rPr>
              <a:t>The Lego Foundation's Global Play Gap study (2022) found that 91% of parents recognized play's importance for child development, yet only 31% engaged in daily parent-child play due to time constraints and competing priorities.</a:t>
            </a:r>
          </a:p>
          <a:p>
            <a:pPr algn="just" marL="561339" indent="-280669" lvl="1">
              <a:lnSpc>
                <a:spcPts val="3379"/>
              </a:lnSpc>
              <a:buFont typeface="Arial"/>
              <a:buChar char="•"/>
            </a:pPr>
            <a:r>
              <a:rPr lang="en-US" sz="2599">
                <a:solidFill>
                  <a:srgbClr val="173A45"/>
                </a:solidFill>
                <a:latin typeface="Glacial Indifference"/>
                <a:ea typeface="Glacial Indifference"/>
                <a:cs typeface="Glacial Indifference"/>
                <a:sym typeface="Glacial Indifference"/>
              </a:rPr>
              <a:t>Children in underserved communities demonstrate a 28% reduction in free play time over the past decade, with significant correlations to increased academic pressure and standardized testing emphasis in schools serving predominantly minority populations (Educational Testing Service, 2023).</a:t>
            </a:r>
          </a:p>
          <a:p>
            <a:pPr algn="l">
              <a:lnSpc>
                <a:spcPts val="1709"/>
              </a:lnSpc>
            </a:pPr>
          </a:p>
        </p:txBody>
      </p:sp>
      <p:sp>
        <p:nvSpPr>
          <p:cNvPr name="TextBox 103" id="103"/>
          <p:cNvSpPr txBox="true"/>
          <p:nvPr/>
        </p:nvSpPr>
        <p:spPr>
          <a:xfrm rot="0">
            <a:off x="16402050" y="206212"/>
            <a:ext cx="9948192" cy="2724785"/>
          </a:xfrm>
          <a:prstGeom prst="rect">
            <a:avLst/>
          </a:prstGeom>
        </p:spPr>
        <p:txBody>
          <a:bodyPr anchor="t" rtlCol="false" tIns="0" lIns="0" bIns="0" rIns="0">
            <a:spAutoFit/>
          </a:bodyPr>
          <a:lstStyle/>
          <a:p>
            <a:pPr algn="r">
              <a:lnSpc>
                <a:spcPts val="3639"/>
              </a:lnSpc>
              <a:spcBef>
                <a:spcPct val="0"/>
              </a:spcBef>
            </a:pPr>
            <a:r>
              <a:rPr lang="en-US" sz="2599">
                <a:solidFill>
                  <a:srgbClr val="173A45"/>
                </a:solidFill>
                <a:latin typeface="Libre Baskerville"/>
                <a:ea typeface="Libre Baskerville"/>
                <a:cs typeface="Libre Baskerville"/>
                <a:sym typeface="Libre Baskerville"/>
              </a:rPr>
              <a:t>BY: ANDIE LUNA</a:t>
            </a:r>
          </a:p>
          <a:p>
            <a:pPr algn="r">
              <a:lnSpc>
                <a:spcPts val="3639"/>
              </a:lnSpc>
              <a:spcBef>
                <a:spcPct val="0"/>
              </a:spcBef>
            </a:pPr>
            <a:r>
              <a:rPr lang="en-US" sz="2599">
                <a:solidFill>
                  <a:srgbClr val="173A45"/>
                </a:solidFill>
                <a:latin typeface="Libre Baskerville"/>
                <a:ea typeface="Libre Baskerville"/>
                <a:cs typeface="Libre Baskerville"/>
                <a:sym typeface="Libre Baskerville"/>
              </a:rPr>
              <a:t>SENIOR SEMINAR - BA IN </a:t>
            </a:r>
          </a:p>
          <a:p>
            <a:pPr algn="r">
              <a:lnSpc>
                <a:spcPts val="3639"/>
              </a:lnSpc>
              <a:spcBef>
                <a:spcPct val="0"/>
              </a:spcBef>
            </a:pPr>
            <a:r>
              <a:rPr lang="en-US" sz="2599">
                <a:solidFill>
                  <a:srgbClr val="173A45"/>
                </a:solidFill>
                <a:latin typeface="Libre Baskerville"/>
                <a:ea typeface="Libre Baskerville"/>
                <a:cs typeface="Libre Baskerville"/>
                <a:sym typeface="Libre Baskerville"/>
              </a:rPr>
              <a:t>MOVEMENT STUDIES</a:t>
            </a:r>
          </a:p>
          <a:p>
            <a:pPr algn="r">
              <a:lnSpc>
                <a:spcPts val="3639"/>
              </a:lnSpc>
              <a:spcBef>
                <a:spcPct val="0"/>
              </a:spcBef>
            </a:pPr>
            <a:r>
              <a:rPr lang="en-US" sz="2599">
                <a:solidFill>
                  <a:srgbClr val="173A45"/>
                </a:solidFill>
                <a:latin typeface="Libre Baskerville"/>
                <a:ea typeface="Libre Baskerville"/>
                <a:cs typeface="Libre Baskerville"/>
                <a:sym typeface="Libre Baskerville"/>
              </a:rPr>
              <a:t>INSTRUCTOR: PROFESSOR </a:t>
            </a:r>
          </a:p>
          <a:p>
            <a:pPr algn="r">
              <a:lnSpc>
                <a:spcPts val="3639"/>
              </a:lnSpc>
              <a:spcBef>
                <a:spcPct val="0"/>
              </a:spcBef>
            </a:pPr>
            <a:r>
              <a:rPr lang="en-US" sz="2599">
                <a:solidFill>
                  <a:srgbClr val="173A45"/>
                </a:solidFill>
                <a:latin typeface="Libre Baskerville"/>
                <a:ea typeface="Libre Baskerville"/>
                <a:cs typeface="Libre Baskerville"/>
                <a:sym typeface="Libre Baskerville"/>
              </a:rPr>
              <a:t>DONNA DAVENPORT</a:t>
            </a:r>
          </a:p>
          <a:p>
            <a:pPr algn="r">
              <a:lnSpc>
                <a:spcPts val="3639"/>
              </a:lnSpc>
              <a:spcBef>
                <a:spcPct val="0"/>
              </a:spcBef>
            </a:pPr>
          </a:p>
        </p:txBody>
      </p:sp>
      <p:grpSp>
        <p:nvGrpSpPr>
          <p:cNvPr name="Group 104" id="104"/>
          <p:cNvGrpSpPr/>
          <p:nvPr/>
        </p:nvGrpSpPr>
        <p:grpSpPr>
          <a:xfrm rot="0">
            <a:off x="12370537" y="3670995"/>
            <a:ext cx="11480202" cy="5384231"/>
            <a:chOff x="0" y="0"/>
            <a:chExt cx="3599526" cy="1688183"/>
          </a:xfrm>
        </p:grpSpPr>
        <p:sp>
          <p:nvSpPr>
            <p:cNvPr name="Freeform 105" id="105"/>
            <p:cNvSpPr/>
            <p:nvPr/>
          </p:nvSpPr>
          <p:spPr>
            <a:xfrm flipH="false" flipV="false" rot="0">
              <a:off x="0" y="0"/>
              <a:ext cx="3599526" cy="1688183"/>
            </a:xfrm>
            <a:custGeom>
              <a:avLst/>
              <a:gdLst/>
              <a:ahLst/>
              <a:cxnLst/>
              <a:rect r="r" b="b" t="t" l="l"/>
              <a:pathLst>
                <a:path h="1688183" w="3599526">
                  <a:moveTo>
                    <a:pt x="4721" y="0"/>
                  </a:moveTo>
                  <a:lnTo>
                    <a:pt x="3594805" y="0"/>
                  </a:lnTo>
                  <a:cubicBezTo>
                    <a:pt x="3597413" y="0"/>
                    <a:pt x="3599526" y="2113"/>
                    <a:pt x="3599526" y="4721"/>
                  </a:cubicBezTo>
                  <a:lnTo>
                    <a:pt x="3599526" y="1683462"/>
                  </a:lnTo>
                  <a:cubicBezTo>
                    <a:pt x="3599526" y="1684714"/>
                    <a:pt x="3599029" y="1685915"/>
                    <a:pt x="3598144" y="1686800"/>
                  </a:cubicBezTo>
                  <a:cubicBezTo>
                    <a:pt x="3597258" y="1687686"/>
                    <a:pt x="3596057" y="1688183"/>
                    <a:pt x="3594805" y="1688183"/>
                  </a:cubicBezTo>
                  <a:lnTo>
                    <a:pt x="4721" y="1688183"/>
                  </a:lnTo>
                  <a:cubicBezTo>
                    <a:pt x="3469" y="1688183"/>
                    <a:pt x="2268" y="1687686"/>
                    <a:pt x="1383" y="1686800"/>
                  </a:cubicBezTo>
                  <a:cubicBezTo>
                    <a:pt x="497" y="1685915"/>
                    <a:pt x="0" y="1684714"/>
                    <a:pt x="0" y="1683462"/>
                  </a:cubicBezTo>
                  <a:lnTo>
                    <a:pt x="0" y="4721"/>
                  </a:lnTo>
                  <a:cubicBezTo>
                    <a:pt x="0" y="3469"/>
                    <a:pt x="497" y="2268"/>
                    <a:pt x="1383" y="1383"/>
                  </a:cubicBezTo>
                  <a:cubicBezTo>
                    <a:pt x="2268" y="497"/>
                    <a:pt x="3469" y="0"/>
                    <a:pt x="4721" y="0"/>
                  </a:cubicBezTo>
                  <a:close/>
                </a:path>
              </a:pathLst>
            </a:custGeom>
            <a:solidFill>
              <a:srgbClr val="DEF8BD"/>
            </a:solidFill>
            <a:ln w="38100" cap="sq">
              <a:solidFill>
                <a:srgbClr val="173A45"/>
              </a:solidFill>
              <a:prstDash val="solid"/>
              <a:miter/>
            </a:ln>
          </p:spPr>
        </p:sp>
        <p:sp>
          <p:nvSpPr>
            <p:cNvPr name="TextBox 106" id="106"/>
            <p:cNvSpPr txBox="true"/>
            <p:nvPr/>
          </p:nvSpPr>
          <p:spPr>
            <a:xfrm>
              <a:off x="0" y="-19050"/>
              <a:ext cx="3599526" cy="1707233"/>
            </a:xfrm>
            <a:prstGeom prst="rect">
              <a:avLst/>
            </a:prstGeom>
          </p:spPr>
          <p:txBody>
            <a:bodyPr anchor="ctr" rtlCol="false" tIns="24384" lIns="24384" bIns="24384" rIns="24384"/>
            <a:lstStyle/>
            <a:p>
              <a:pPr algn="ctr">
                <a:lnSpc>
                  <a:spcPts val="1276"/>
                </a:lnSpc>
              </a:pPr>
            </a:p>
          </p:txBody>
        </p:sp>
      </p:grpSp>
      <p:grpSp>
        <p:nvGrpSpPr>
          <p:cNvPr name="Group 107" id="107"/>
          <p:cNvGrpSpPr/>
          <p:nvPr/>
        </p:nvGrpSpPr>
        <p:grpSpPr>
          <a:xfrm rot="0">
            <a:off x="12767410" y="2930998"/>
            <a:ext cx="10686455" cy="1288430"/>
            <a:chOff x="0" y="0"/>
            <a:chExt cx="3350653" cy="403977"/>
          </a:xfrm>
        </p:grpSpPr>
        <p:sp>
          <p:nvSpPr>
            <p:cNvPr name="Freeform 108" id="108"/>
            <p:cNvSpPr/>
            <p:nvPr/>
          </p:nvSpPr>
          <p:spPr>
            <a:xfrm flipH="false" flipV="false" rot="0">
              <a:off x="0" y="0"/>
              <a:ext cx="3350653" cy="403977"/>
            </a:xfrm>
            <a:custGeom>
              <a:avLst/>
              <a:gdLst/>
              <a:ahLst/>
              <a:cxnLst/>
              <a:rect r="r" b="b" t="t" l="l"/>
              <a:pathLst>
                <a:path h="403977" w="3350653">
                  <a:moveTo>
                    <a:pt x="5071" y="0"/>
                  </a:moveTo>
                  <a:lnTo>
                    <a:pt x="3345581" y="0"/>
                  </a:lnTo>
                  <a:cubicBezTo>
                    <a:pt x="3346927" y="0"/>
                    <a:pt x="3348217" y="534"/>
                    <a:pt x="3349168" y="1485"/>
                  </a:cubicBezTo>
                  <a:cubicBezTo>
                    <a:pt x="3350118" y="2436"/>
                    <a:pt x="3350653" y="3726"/>
                    <a:pt x="3350653" y="5071"/>
                  </a:cubicBezTo>
                  <a:lnTo>
                    <a:pt x="3350653" y="398906"/>
                  </a:lnTo>
                  <a:cubicBezTo>
                    <a:pt x="3350653" y="400251"/>
                    <a:pt x="3350118" y="401540"/>
                    <a:pt x="3349168" y="402492"/>
                  </a:cubicBezTo>
                  <a:cubicBezTo>
                    <a:pt x="3348217" y="403443"/>
                    <a:pt x="3346927" y="403977"/>
                    <a:pt x="3345581" y="403977"/>
                  </a:cubicBezTo>
                  <a:lnTo>
                    <a:pt x="5071" y="403977"/>
                  </a:lnTo>
                  <a:cubicBezTo>
                    <a:pt x="3726" y="403977"/>
                    <a:pt x="2436" y="403443"/>
                    <a:pt x="1485" y="402492"/>
                  </a:cubicBezTo>
                  <a:cubicBezTo>
                    <a:pt x="534" y="401540"/>
                    <a:pt x="0" y="400251"/>
                    <a:pt x="0" y="398906"/>
                  </a:cubicBezTo>
                  <a:lnTo>
                    <a:pt x="0" y="5071"/>
                  </a:lnTo>
                  <a:cubicBezTo>
                    <a:pt x="0" y="3726"/>
                    <a:pt x="534" y="2436"/>
                    <a:pt x="1485" y="1485"/>
                  </a:cubicBezTo>
                  <a:cubicBezTo>
                    <a:pt x="2436" y="534"/>
                    <a:pt x="3726" y="0"/>
                    <a:pt x="5071" y="0"/>
                  </a:cubicBezTo>
                  <a:close/>
                </a:path>
              </a:pathLst>
            </a:custGeom>
            <a:solidFill>
              <a:srgbClr val="FBFAF5"/>
            </a:solidFill>
            <a:ln w="38100" cap="sq">
              <a:solidFill>
                <a:srgbClr val="173A45"/>
              </a:solidFill>
              <a:prstDash val="solid"/>
              <a:miter/>
            </a:ln>
          </p:spPr>
        </p:sp>
        <p:sp>
          <p:nvSpPr>
            <p:cNvPr name="TextBox 109" id="109"/>
            <p:cNvSpPr txBox="true"/>
            <p:nvPr/>
          </p:nvSpPr>
          <p:spPr>
            <a:xfrm>
              <a:off x="0" y="-19050"/>
              <a:ext cx="3350653" cy="423027"/>
            </a:xfrm>
            <a:prstGeom prst="rect">
              <a:avLst/>
            </a:prstGeom>
          </p:spPr>
          <p:txBody>
            <a:bodyPr anchor="ctr" rtlCol="false" tIns="24384" lIns="24384" bIns="24384" rIns="24384"/>
            <a:lstStyle/>
            <a:p>
              <a:pPr algn="ctr">
                <a:lnSpc>
                  <a:spcPts val="1276"/>
                </a:lnSpc>
              </a:pPr>
            </a:p>
          </p:txBody>
        </p:sp>
      </p:grpSp>
      <p:sp>
        <p:nvSpPr>
          <p:cNvPr name="TextBox 110" id="110"/>
          <p:cNvSpPr txBox="true"/>
          <p:nvPr/>
        </p:nvSpPr>
        <p:spPr>
          <a:xfrm rot="0">
            <a:off x="13547714" y="3217390"/>
            <a:ext cx="9125847" cy="639445"/>
          </a:xfrm>
          <a:prstGeom prst="rect">
            <a:avLst/>
          </a:prstGeom>
        </p:spPr>
        <p:txBody>
          <a:bodyPr anchor="t" rtlCol="false" tIns="0" lIns="0" bIns="0" rIns="0">
            <a:spAutoFit/>
          </a:bodyPr>
          <a:lstStyle/>
          <a:p>
            <a:pPr algn="ctr">
              <a:lnSpc>
                <a:spcPts val="5180"/>
              </a:lnSpc>
            </a:pPr>
            <a:r>
              <a:rPr lang="en-US" sz="3700">
                <a:solidFill>
                  <a:srgbClr val="173A45"/>
                </a:solidFill>
                <a:latin typeface="Libre Baskerville"/>
                <a:ea typeface="Libre Baskerville"/>
                <a:cs typeface="Libre Baskerville"/>
                <a:sym typeface="Libre Baskerville"/>
              </a:rPr>
              <a:t>SLEEP &amp; HEALTH BENEFITS</a:t>
            </a:r>
          </a:p>
        </p:txBody>
      </p:sp>
      <p:sp>
        <p:nvSpPr>
          <p:cNvPr name="TextBox 111" id="111"/>
          <p:cNvSpPr txBox="true"/>
          <p:nvPr/>
        </p:nvSpPr>
        <p:spPr>
          <a:xfrm rot="0">
            <a:off x="12208597" y="4377480"/>
            <a:ext cx="11642141" cy="4676775"/>
          </a:xfrm>
          <a:prstGeom prst="rect">
            <a:avLst/>
          </a:prstGeom>
        </p:spPr>
        <p:txBody>
          <a:bodyPr anchor="t" rtlCol="false" tIns="0" lIns="0" bIns="0" rIns="0">
            <a:spAutoFit/>
          </a:bodyPr>
          <a:lstStyle/>
          <a:p>
            <a:pPr algn="l" marL="669291" indent="-334646" lvl="1">
              <a:lnSpc>
                <a:spcPts val="3720"/>
              </a:lnSpc>
              <a:buFont typeface="Arial"/>
              <a:buChar char="•"/>
            </a:pPr>
            <a:r>
              <a:rPr lang="en-US" sz="3100">
                <a:solidFill>
                  <a:srgbClr val="173A45"/>
                </a:solidFill>
                <a:latin typeface="Glacial Indifference"/>
                <a:ea typeface="Glacial Indifference"/>
                <a:cs typeface="Glacial Indifference"/>
                <a:sym typeface="Glacial Indifference"/>
              </a:rPr>
              <a:t>Natural physical fatigue promotes deeper sleep cycles for both parent and child</a:t>
            </a:r>
          </a:p>
          <a:p>
            <a:pPr algn="l" marL="669291" indent="-334646" lvl="1">
              <a:lnSpc>
                <a:spcPts val="3720"/>
              </a:lnSpc>
              <a:buFont typeface="Arial"/>
              <a:buChar char="•"/>
            </a:pPr>
            <a:r>
              <a:rPr lang="en-US" sz="3100">
                <a:solidFill>
                  <a:srgbClr val="173A45"/>
                </a:solidFill>
                <a:latin typeface="Glacial Indifference"/>
                <a:ea typeface="Glacial Indifference"/>
                <a:cs typeface="Glacial Indifference"/>
                <a:sym typeface="Glacial Indifference"/>
              </a:rPr>
              <a:t>Outdoor play exposes families to natural light, supporting healthy circadian rhythms</a:t>
            </a:r>
          </a:p>
          <a:p>
            <a:pPr algn="l" marL="669291" indent="-334646" lvl="1">
              <a:lnSpc>
                <a:spcPts val="3720"/>
              </a:lnSpc>
              <a:buFont typeface="Arial"/>
              <a:buChar char="•"/>
            </a:pPr>
            <a:r>
              <a:rPr lang="en-US" sz="3100">
                <a:solidFill>
                  <a:srgbClr val="173A45"/>
                </a:solidFill>
                <a:latin typeface="Glacial Indifference"/>
                <a:ea typeface="Glacial Indifference"/>
                <a:cs typeface="Glacial Indifference"/>
                <a:sym typeface="Glacial Indifference"/>
              </a:rPr>
              <a:t>Active play elevates heart rate, improving cardiovascular health</a:t>
            </a:r>
          </a:p>
          <a:p>
            <a:pPr algn="l" marL="669291" indent="-334646" lvl="1">
              <a:lnSpc>
                <a:spcPts val="3720"/>
              </a:lnSpc>
              <a:buFont typeface="Arial"/>
              <a:buChar char="•"/>
            </a:pPr>
            <a:r>
              <a:rPr lang="en-US" sz="3100">
                <a:solidFill>
                  <a:srgbClr val="173A45"/>
                </a:solidFill>
                <a:latin typeface="Glacial Indifference"/>
                <a:ea typeface="Glacial Indifference"/>
                <a:cs typeface="Glacial Indifference"/>
                <a:sym typeface="Glacial Indifference"/>
              </a:rPr>
              <a:t>Movement improves digestion and metabolism for both parent and child</a:t>
            </a:r>
          </a:p>
          <a:p>
            <a:pPr algn="l" marL="669291" indent="-334646" lvl="1">
              <a:lnSpc>
                <a:spcPts val="3720"/>
              </a:lnSpc>
              <a:buFont typeface="Arial"/>
              <a:buChar char="•"/>
            </a:pPr>
            <a:r>
              <a:rPr lang="en-US" sz="3100">
                <a:solidFill>
                  <a:srgbClr val="173A45"/>
                </a:solidFill>
                <a:latin typeface="Glacial Indifference"/>
                <a:ea typeface="Glacial Indifference"/>
                <a:cs typeface="Glacial Indifference"/>
                <a:sym typeface="Glacial Indifference"/>
              </a:rPr>
              <a:t>The immune system is strengthened through moderate physical activity</a:t>
            </a:r>
          </a:p>
          <a:p>
            <a:pPr algn="l">
              <a:lnSpc>
                <a:spcPts val="3720"/>
              </a:lnSpc>
            </a:pPr>
          </a:p>
        </p:txBody>
      </p:sp>
      <p:grpSp>
        <p:nvGrpSpPr>
          <p:cNvPr name="Group 112" id="112"/>
          <p:cNvGrpSpPr/>
          <p:nvPr/>
        </p:nvGrpSpPr>
        <p:grpSpPr>
          <a:xfrm rot="0">
            <a:off x="315456" y="10110035"/>
            <a:ext cx="11480202" cy="5384231"/>
            <a:chOff x="0" y="0"/>
            <a:chExt cx="3599526" cy="1688183"/>
          </a:xfrm>
        </p:grpSpPr>
        <p:sp>
          <p:nvSpPr>
            <p:cNvPr name="Freeform 113" id="113"/>
            <p:cNvSpPr/>
            <p:nvPr/>
          </p:nvSpPr>
          <p:spPr>
            <a:xfrm flipH="false" flipV="false" rot="0">
              <a:off x="0" y="0"/>
              <a:ext cx="3599526" cy="1688183"/>
            </a:xfrm>
            <a:custGeom>
              <a:avLst/>
              <a:gdLst/>
              <a:ahLst/>
              <a:cxnLst/>
              <a:rect r="r" b="b" t="t" l="l"/>
              <a:pathLst>
                <a:path h="1688183" w="3599526">
                  <a:moveTo>
                    <a:pt x="4721" y="0"/>
                  </a:moveTo>
                  <a:lnTo>
                    <a:pt x="3594805" y="0"/>
                  </a:lnTo>
                  <a:cubicBezTo>
                    <a:pt x="3597413" y="0"/>
                    <a:pt x="3599526" y="2113"/>
                    <a:pt x="3599526" y="4721"/>
                  </a:cubicBezTo>
                  <a:lnTo>
                    <a:pt x="3599526" y="1683462"/>
                  </a:lnTo>
                  <a:cubicBezTo>
                    <a:pt x="3599526" y="1684714"/>
                    <a:pt x="3599029" y="1685915"/>
                    <a:pt x="3598144" y="1686800"/>
                  </a:cubicBezTo>
                  <a:cubicBezTo>
                    <a:pt x="3597258" y="1687686"/>
                    <a:pt x="3596057" y="1688183"/>
                    <a:pt x="3594805" y="1688183"/>
                  </a:cubicBezTo>
                  <a:lnTo>
                    <a:pt x="4721" y="1688183"/>
                  </a:lnTo>
                  <a:cubicBezTo>
                    <a:pt x="3469" y="1688183"/>
                    <a:pt x="2268" y="1687686"/>
                    <a:pt x="1383" y="1686800"/>
                  </a:cubicBezTo>
                  <a:cubicBezTo>
                    <a:pt x="497" y="1685915"/>
                    <a:pt x="0" y="1684714"/>
                    <a:pt x="0" y="1683462"/>
                  </a:cubicBezTo>
                  <a:lnTo>
                    <a:pt x="0" y="4721"/>
                  </a:lnTo>
                  <a:cubicBezTo>
                    <a:pt x="0" y="3469"/>
                    <a:pt x="497" y="2268"/>
                    <a:pt x="1383" y="1383"/>
                  </a:cubicBezTo>
                  <a:cubicBezTo>
                    <a:pt x="2268" y="497"/>
                    <a:pt x="3469" y="0"/>
                    <a:pt x="4721" y="0"/>
                  </a:cubicBezTo>
                  <a:close/>
                </a:path>
              </a:pathLst>
            </a:custGeom>
            <a:solidFill>
              <a:srgbClr val="CCFDFF"/>
            </a:solidFill>
            <a:ln w="38100" cap="sq">
              <a:solidFill>
                <a:srgbClr val="173A45"/>
              </a:solidFill>
              <a:prstDash val="solid"/>
              <a:miter/>
            </a:ln>
          </p:spPr>
        </p:sp>
        <p:sp>
          <p:nvSpPr>
            <p:cNvPr name="TextBox 114" id="114"/>
            <p:cNvSpPr txBox="true"/>
            <p:nvPr/>
          </p:nvSpPr>
          <p:spPr>
            <a:xfrm>
              <a:off x="0" y="-19050"/>
              <a:ext cx="3599526" cy="1707233"/>
            </a:xfrm>
            <a:prstGeom prst="rect">
              <a:avLst/>
            </a:prstGeom>
          </p:spPr>
          <p:txBody>
            <a:bodyPr anchor="ctr" rtlCol="false" tIns="24384" lIns="24384" bIns="24384" rIns="24384"/>
            <a:lstStyle/>
            <a:p>
              <a:pPr algn="ctr">
                <a:lnSpc>
                  <a:spcPts val="1276"/>
                </a:lnSpc>
              </a:pPr>
            </a:p>
          </p:txBody>
        </p:sp>
      </p:grpSp>
      <p:sp>
        <p:nvSpPr>
          <p:cNvPr name="TextBox 115" id="115"/>
          <p:cNvSpPr txBox="true"/>
          <p:nvPr/>
        </p:nvSpPr>
        <p:spPr>
          <a:xfrm rot="0">
            <a:off x="105771" y="10654595"/>
            <a:ext cx="11689887" cy="5162550"/>
          </a:xfrm>
          <a:prstGeom prst="rect">
            <a:avLst/>
          </a:prstGeom>
        </p:spPr>
        <p:txBody>
          <a:bodyPr anchor="t" rtlCol="false" tIns="0" lIns="0" bIns="0" rIns="0">
            <a:spAutoFit/>
          </a:bodyPr>
          <a:lstStyle/>
          <a:p>
            <a:pPr algn="l" marL="669291" indent="-334646" lvl="1">
              <a:lnSpc>
                <a:spcPts val="3720"/>
              </a:lnSpc>
              <a:buFont typeface="Arial"/>
              <a:buChar char="•"/>
            </a:pPr>
            <a:r>
              <a:rPr lang="en-US" sz="3100">
                <a:solidFill>
                  <a:srgbClr val="173A45"/>
                </a:solidFill>
                <a:latin typeface="Glacial Indifference"/>
                <a:ea typeface="Glacial Indifference"/>
                <a:cs typeface="Glacial Indifference"/>
                <a:sym typeface="Glacial Indifference"/>
              </a:rPr>
              <a:t>Deep laughter during play stimulates vagal tone, improving heart rate variability</a:t>
            </a:r>
          </a:p>
          <a:p>
            <a:pPr algn="l" marL="669291" indent="-334646" lvl="1">
              <a:lnSpc>
                <a:spcPts val="3720"/>
              </a:lnSpc>
              <a:buFont typeface="Arial"/>
              <a:buChar char="•"/>
            </a:pPr>
            <a:r>
              <a:rPr lang="en-US" sz="3100">
                <a:solidFill>
                  <a:srgbClr val="173A45"/>
                </a:solidFill>
                <a:latin typeface="Glacial Indifference"/>
                <a:ea typeface="Glacial Indifference"/>
                <a:cs typeface="Glacial Indifference"/>
                <a:sym typeface="Glacial Indifference"/>
              </a:rPr>
              <a:t>Face-to-face play engages the social engagement system, promoting co-regulation</a:t>
            </a:r>
          </a:p>
          <a:p>
            <a:pPr algn="l" marL="669291" indent="-334646" lvl="1">
              <a:lnSpc>
                <a:spcPts val="3720"/>
              </a:lnSpc>
              <a:buFont typeface="Arial"/>
              <a:buChar char="•"/>
            </a:pPr>
            <a:r>
              <a:rPr lang="en-US" sz="3100">
                <a:solidFill>
                  <a:srgbClr val="173A45"/>
                </a:solidFill>
                <a:latin typeface="Glacial Indifference"/>
                <a:ea typeface="Glacial Indifference"/>
                <a:cs typeface="Glacial Indifference"/>
                <a:sym typeface="Glacial Indifference"/>
              </a:rPr>
              <a:t>Rhythmic activities like dancing or drumming help synchronize parent-child nervous systems</a:t>
            </a:r>
          </a:p>
          <a:p>
            <a:pPr algn="l" marL="669291" indent="-334646" lvl="1">
              <a:lnSpc>
                <a:spcPts val="3720"/>
              </a:lnSpc>
              <a:buFont typeface="Arial"/>
              <a:buChar char="•"/>
            </a:pPr>
            <a:r>
              <a:rPr lang="en-US" sz="3100">
                <a:solidFill>
                  <a:srgbClr val="173A45"/>
                </a:solidFill>
                <a:latin typeface="Glacial Indifference"/>
                <a:ea typeface="Glacial Indifference"/>
                <a:cs typeface="Glacial Indifference"/>
                <a:sym typeface="Glacial Indifference"/>
              </a:rPr>
              <a:t>Physical play involving appropriate touch releases oxytocin, the bonding hormone</a:t>
            </a:r>
          </a:p>
          <a:p>
            <a:pPr algn="l" marL="669291" indent="-334646" lvl="1">
              <a:lnSpc>
                <a:spcPts val="3720"/>
              </a:lnSpc>
              <a:buFont typeface="Arial"/>
              <a:buChar char="•"/>
            </a:pPr>
            <a:r>
              <a:rPr lang="en-US" sz="3100">
                <a:solidFill>
                  <a:srgbClr val="173A45"/>
                </a:solidFill>
                <a:latin typeface="Glacial Indifference"/>
                <a:ea typeface="Glacial Indifference"/>
                <a:cs typeface="Glacial Indifference"/>
                <a:sym typeface="Glacial Indifference"/>
              </a:rPr>
              <a:t>The unpredictability of play helps develop resilience and nervous system flexibility</a:t>
            </a:r>
          </a:p>
          <a:p>
            <a:pPr algn="l">
              <a:lnSpc>
                <a:spcPts val="3840"/>
              </a:lnSpc>
            </a:pPr>
          </a:p>
        </p:txBody>
      </p:sp>
      <p:grpSp>
        <p:nvGrpSpPr>
          <p:cNvPr name="Group 116" id="116"/>
          <p:cNvGrpSpPr/>
          <p:nvPr/>
        </p:nvGrpSpPr>
        <p:grpSpPr>
          <a:xfrm rot="0">
            <a:off x="712330" y="9320955"/>
            <a:ext cx="10686455" cy="1288430"/>
            <a:chOff x="0" y="0"/>
            <a:chExt cx="3350653" cy="403977"/>
          </a:xfrm>
        </p:grpSpPr>
        <p:sp>
          <p:nvSpPr>
            <p:cNvPr name="Freeform 117" id="117"/>
            <p:cNvSpPr/>
            <p:nvPr/>
          </p:nvSpPr>
          <p:spPr>
            <a:xfrm flipH="false" flipV="false" rot="0">
              <a:off x="0" y="0"/>
              <a:ext cx="3350653" cy="403977"/>
            </a:xfrm>
            <a:custGeom>
              <a:avLst/>
              <a:gdLst/>
              <a:ahLst/>
              <a:cxnLst/>
              <a:rect r="r" b="b" t="t" l="l"/>
              <a:pathLst>
                <a:path h="403977" w="3350653">
                  <a:moveTo>
                    <a:pt x="5071" y="0"/>
                  </a:moveTo>
                  <a:lnTo>
                    <a:pt x="3345581" y="0"/>
                  </a:lnTo>
                  <a:cubicBezTo>
                    <a:pt x="3346927" y="0"/>
                    <a:pt x="3348217" y="534"/>
                    <a:pt x="3349168" y="1485"/>
                  </a:cubicBezTo>
                  <a:cubicBezTo>
                    <a:pt x="3350118" y="2436"/>
                    <a:pt x="3350653" y="3726"/>
                    <a:pt x="3350653" y="5071"/>
                  </a:cubicBezTo>
                  <a:lnTo>
                    <a:pt x="3350653" y="398906"/>
                  </a:lnTo>
                  <a:cubicBezTo>
                    <a:pt x="3350653" y="400251"/>
                    <a:pt x="3350118" y="401540"/>
                    <a:pt x="3349168" y="402492"/>
                  </a:cubicBezTo>
                  <a:cubicBezTo>
                    <a:pt x="3348217" y="403443"/>
                    <a:pt x="3346927" y="403977"/>
                    <a:pt x="3345581" y="403977"/>
                  </a:cubicBezTo>
                  <a:lnTo>
                    <a:pt x="5071" y="403977"/>
                  </a:lnTo>
                  <a:cubicBezTo>
                    <a:pt x="3726" y="403977"/>
                    <a:pt x="2436" y="403443"/>
                    <a:pt x="1485" y="402492"/>
                  </a:cubicBezTo>
                  <a:cubicBezTo>
                    <a:pt x="534" y="401540"/>
                    <a:pt x="0" y="400251"/>
                    <a:pt x="0" y="398906"/>
                  </a:cubicBezTo>
                  <a:lnTo>
                    <a:pt x="0" y="5071"/>
                  </a:lnTo>
                  <a:cubicBezTo>
                    <a:pt x="0" y="3726"/>
                    <a:pt x="534" y="2436"/>
                    <a:pt x="1485" y="1485"/>
                  </a:cubicBezTo>
                  <a:cubicBezTo>
                    <a:pt x="2436" y="534"/>
                    <a:pt x="3726" y="0"/>
                    <a:pt x="5071" y="0"/>
                  </a:cubicBezTo>
                  <a:close/>
                </a:path>
              </a:pathLst>
            </a:custGeom>
            <a:solidFill>
              <a:srgbClr val="FBFAF5"/>
            </a:solidFill>
            <a:ln w="38100" cap="sq">
              <a:solidFill>
                <a:srgbClr val="173A45"/>
              </a:solidFill>
              <a:prstDash val="solid"/>
              <a:miter/>
            </a:ln>
          </p:spPr>
        </p:sp>
        <p:sp>
          <p:nvSpPr>
            <p:cNvPr name="TextBox 118" id="118"/>
            <p:cNvSpPr txBox="true"/>
            <p:nvPr/>
          </p:nvSpPr>
          <p:spPr>
            <a:xfrm>
              <a:off x="0" y="-19050"/>
              <a:ext cx="3350653" cy="423027"/>
            </a:xfrm>
            <a:prstGeom prst="rect">
              <a:avLst/>
            </a:prstGeom>
          </p:spPr>
          <p:txBody>
            <a:bodyPr anchor="ctr" rtlCol="false" tIns="24384" lIns="24384" bIns="24384" rIns="24384"/>
            <a:lstStyle/>
            <a:p>
              <a:pPr algn="ctr">
                <a:lnSpc>
                  <a:spcPts val="1276"/>
                </a:lnSpc>
              </a:pPr>
            </a:p>
          </p:txBody>
        </p:sp>
      </p:grpSp>
      <p:sp>
        <p:nvSpPr>
          <p:cNvPr name="TextBox 119" id="119"/>
          <p:cNvSpPr txBox="true"/>
          <p:nvPr/>
        </p:nvSpPr>
        <p:spPr>
          <a:xfrm rot="0">
            <a:off x="1091740" y="9601200"/>
            <a:ext cx="10089790" cy="1296670"/>
          </a:xfrm>
          <a:prstGeom prst="rect">
            <a:avLst/>
          </a:prstGeom>
        </p:spPr>
        <p:txBody>
          <a:bodyPr anchor="t" rtlCol="false" tIns="0" lIns="0" bIns="0" rIns="0">
            <a:spAutoFit/>
          </a:bodyPr>
          <a:lstStyle/>
          <a:p>
            <a:pPr algn="ctr">
              <a:lnSpc>
                <a:spcPts val="5180"/>
              </a:lnSpc>
            </a:pPr>
            <a:r>
              <a:rPr lang="en-US" sz="3700">
                <a:solidFill>
                  <a:srgbClr val="173A45"/>
                </a:solidFill>
                <a:latin typeface="Libre Baskerville"/>
                <a:ea typeface="Libre Baskerville"/>
                <a:cs typeface="Libre Baskerville"/>
                <a:sym typeface="Libre Baskerville"/>
              </a:rPr>
              <a:t>NERVOUS SYSTEM REGULATION</a:t>
            </a:r>
          </a:p>
          <a:p>
            <a:pPr algn="ctr">
              <a:lnSpc>
                <a:spcPts val="5180"/>
              </a:lnSpc>
            </a:pPr>
          </a:p>
        </p:txBody>
      </p:sp>
      <p:grpSp>
        <p:nvGrpSpPr>
          <p:cNvPr name="Group 120" id="120"/>
          <p:cNvGrpSpPr/>
          <p:nvPr/>
        </p:nvGrpSpPr>
        <p:grpSpPr>
          <a:xfrm rot="0">
            <a:off x="16103520" y="16295006"/>
            <a:ext cx="11233926" cy="4456957"/>
            <a:chOff x="0" y="0"/>
            <a:chExt cx="4140957" cy="1642886"/>
          </a:xfrm>
        </p:grpSpPr>
        <p:sp>
          <p:nvSpPr>
            <p:cNvPr name="Freeform 121" id="121"/>
            <p:cNvSpPr/>
            <p:nvPr/>
          </p:nvSpPr>
          <p:spPr>
            <a:xfrm flipH="false" flipV="false" rot="0">
              <a:off x="0" y="0"/>
              <a:ext cx="4140957" cy="1642886"/>
            </a:xfrm>
            <a:custGeom>
              <a:avLst/>
              <a:gdLst/>
              <a:ahLst/>
              <a:cxnLst/>
              <a:rect r="r" b="b" t="t" l="l"/>
              <a:pathLst>
                <a:path h="1642886" w="4140957">
                  <a:moveTo>
                    <a:pt x="4824" y="0"/>
                  </a:moveTo>
                  <a:lnTo>
                    <a:pt x="4136132" y="0"/>
                  </a:lnTo>
                  <a:cubicBezTo>
                    <a:pt x="4138797" y="0"/>
                    <a:pt x="4140957" y="2160"/>
                    <a:pt x="4140957" y="4824"/>
                  </a:cubicBezTo>
                  <a:lnTo>
                    <a:pt x="4140957" y="1638062"/>
                  </a:lnTo>
                  <a:cubicBezTo>
                    <a:pt x="4140957" y="1640727"/>
                    <a:pt x="4138797" y="1642886"/>
                    <a:pt x="4136132" y="1642886"/>
                  </a:cubicBezTo>
                  <a:lnTo>
                    <a:pt x="4824" y="1642886"/>
                  </a:lnTo>
                  <a:cubicBezTo>
                    <a:pt x="2160" y="1642886"/>
                    <a:pt x="0" y="1640727"/>
                    <a:pt x="0" y="1638062"/>
                  </a:cubicBezTo>
                  <a:lnTo>
                    <a:pt x="0" y="4824"/>
                  </a:lnTo>
                  <a:cubicBezTo>
                    <a:pt x="0" y="2160"/>
                    <a:pt x="2160" y="0"/>
                    <a:pt x="4824" y="0"/>
                  </a:cubicBezTo>
                  <a:close/>
                </a:path>
              </a:pathLst>
            </a:custGeom>
            <a:solidFill>
              <a:srgbClr val="CCFDFF"/>
            </a:solidFill>
            <a:ln w="38100" cap="sq">
              <a:solidFill>
                <a:srgbClr val="173A45"/>
              </a:solidFill>
              <a:prstDash val="solid"/>
              <a:miter/>
            </a:ln>
          </p:spPr>
        </p:sp>
        <p:sp>
          <p:nvSpPr>
            <p:cNvPr name="TextBox 122" id="122"/>
            <p:cNvSpPr txBox="true"/>
            <p:nvPr/>
          </p:nvSpPr>
          <p:spPr>
            <a:xfrm>
              <a:off x="0" y="-19050"/>
              <a:ext cx="4140957" cy="1661936"/>
            </a:xfrm>
            <a:prstGeom prst="rect">
              <a:avLst/>
            </a:prstGeom>
          </p:spPr>
          <p:txBody>
            <a:bodyPr anchor="ctr" rtlCol="false" tIns="24384" lIns="24384" bIns="24384" rIns="24384"/>
            <a:lstStyle/>
            <a:p>
              <a:pPr algn="ctr">
                <a:lnSpc>
                  <a:spcPts val="1276"/>
                </a:lnSpc>
              </a:pPr>
            </a:p>
          </p:txBody>
        </p:sp>
      </p:grpSp>
      <p:grpSp>
        <p:nvGrpSpPr>
          <p:cNvPr name="Group 123" id="123"/>
          <p:cNvGrpSpPr/>
          <p:nvPr/>
        </p:nvGrpSpPr>
        <p:grpSpPr>
          <a:xfrm rot="0">
            <a:off x="17383859" y="15822069"/>
            <a:ext cx="8846028" cy="1066536"/>
            <a:chOff x="0" y="0"/>
            <a:chExt cx="3260750" cy="393138"/>
          </a:xfrm>
        </p:grpSpPr>
        <p:sp>
          <p:nvSpPr>
            <p:cNvPr name="Freeform 124" id="124"/>
            <p:cNvSpPr/>
            <p:nvPr/>
          </p:nvSpPr>
          <p:spPr>
            <a:xfrm flipH="false" flipV="false" rot="0">
              <a:off x="0" y="0"/>
              <a:ext cx="3260750" cy="393138"/>
            </a:xfrm>
            <a:custGeom>
              <a:avLst/>
              <a:gdLst/>
              <a:ahLst/>
              <a:cxnLst/>
              <a:rect r="r" b="b" t="t" l="l"/>
              <a:pathLst>
                <a:path h="393138" w="3260750">
                  <a:moveTo>
                    <a:pt x="6126" y="0"/>
                  </a:moveTo>
                  <a:lnTo>
                    <a:pt x="3254623" y="0"/>
                  </a:lnTo>
                  <a:cubicBezTo>
                    <a:pt x="3256248" y="0"/>
                    <a:pt x="3257807" y="645"/>
                    <a:pt x="3258955" y="1794"/>
                  </a:cubicBezTo>
                  <a:cubicBezTo>
                    <a:pt x="3260104" y="2943"/>
                    <a:pt x="3260750" y="4502"/>
                    <a:pt x="3260750" y="6126"/>
                  </a:cubicBezTo>
                  <a:lnTo>
                    <a:pt x="3260750" y="387011"/>
                  </a:lnTo>
                  <a:cubicBezTo>
                    <a:pt x="3260750" y="388636"/>
                    <a:pt x="3260104" y="390194"/>
                    <a:pt x="3258955" y="391343"/>
                  </a:cubicBezTo>
                  <a:cubicBezTo>
                    <a:pt x="3257807" y="392492"/>
                    <a:pt x="3256248" y="393138"/>
                    <a:pt x="3254623" y="393138"/>
                  </a:cubicBezTo>
                  <a:lnTo>
                    <a:pt x="6126" y="393138"/>
                  </a:lnTo>
                  <a:cubicBezTo>
                    <a:pt x="4502" y="393138"/>
                    <a:pt x="2943" y="392492"/>
                    <a:pt x="1794" y="391343"/>
                  </a:cubicBezTo>
                  <a:cubicBezTo>
                    <a:pt x="645" y="390194"/>
                    <a:pt x="0" y="388636"/>
                    <a:pt x="0" y="387011"/>
                  </a:cubicBezTo>
                  <a:lnTo>
                    <a:pt x="0" y="6126"/>
                  </a:lnTo>
                  <a:cubicBezTo>
                    <a:pt x="0" y="4502"/>
                    <a:pt x="645" y="2943"/>
                    <a:pt x="1794" y="1794"/>
                  </a:cubicBezTo>
                  <a:cubicBezTo>
                    <a:pt x="2943" y="645"/>
                    <a:pt x="4502" y="0"/>
                    <a:pt x="6126" y="0"/>
                  </a:cubicBezTo>
                  <a:close/>
                </a:path>
              </a:pathLst>
            </a:custGeom>
            <a:solidFill>
              <a:srgbClr val="FBFAF5"/>
            </a:solidFill>
            <a:ln w="38100" cap="sq">
              <a:solidFill>
                <a:srgbClr val="173A45"/>
              </a:solidFill>
              <a:prstDash val="solid"/>
              <a:miter/>
            </a:ln>
          </p:spPr>
        </p:sp>
        <p:sp>
          <p:nvSpPr>
            <p:cNvPr name="TextBox 125" id="125"/>
            <p:cNvSpPr txBox="true"/>
            <p:nvPr/>
          </p:nvSpPr>
          <p:spPr>
            <a:xfrm>
              <a:off x="0" y="-19050"/>
              <a:ext cx="3260750" cy="412188"/>
            </a:xfrm>
            <a:prstGeom prst="rect">
              <a:avLst/>
            </a:prstGeom>
          </p:spPr>
          <p:txBody>
            <a:bodyPr anchor="ctr" rtlCol="false" tIns="24384" lIns="24384" bIns="24384" rIns="24384"/>
            <a:lstStyle/>
            <a:p>
              <a:pPr algn="ctr">
                <a:lnSpc>
                  <a:spcPts val="1276"/>
                </a:lnSpc>
              </a:pPr>
            </a:p>
          </p:txBody>
        </p:sp>
      </p:grpSp>
      <p:sp>
        <p:nvSpPr>
          <p:cNvPr name="TextBox 126" id="126"/>
          <p:cNvSpPr txBox="true"/>
          <p:nvPr/>
        </p:nvSpPr>
        <p:spPr>
          <a:xfrm rot="0">
            <a:off x="18518338" y="15986633"/>
            <a:ext cx="6577070" cy="738505"/>
          </a:xfrm>
          <a:prstGeom prst="rect">
            <a:avLst/>
          </a:prstGeom>
        </p:spPr>
        <p:txBody>
          <a:bodyPr anchor="t" rtlCol="false" tIns="0" lIns="0" bIns="0" rIns="0">
            <a:spAutoFit/>
          </a:bodyPr>
          <a:lstStyle/>
          <a:p>
            <a:pPr algn="ctr">
              <a:lnSpc>
                <a:spcPts val="6019"/>
              </a:lnSpc>
            </a:pPr>
            <a:r>
              <a:rPr lang="en-US" sz="4299">
                <a:solidFill>
                  <a:srgbClr val="173A45"/>
                </a:solidFill>
                <a:latin typeface="Libre Baskerville"/>
                <a:ea typeface="Libre Baskerville"/>
                <a:cs typeface="Libre Baskerville"/>
                <a:sym typeface="Libre Baskerville"/>
              </a:rPr>
              <a:t>PURPOSE</a:t>
            </a:r>
          </a:p>
        </p:txBody>
      </p:sp>
      <p:sp>
        <p:nvSpPr>
          <p:cNvPr name="TextBox 127" id="127"/>
          <p:cNvSpPr txBox="true"/>
          <p:nvPr/>
        </p:nvSpPr>
        <p:spPr>
          <a:xfrm rot="0">
            <a:off x="15981175" y="16456759"/>
            <a:ext cx="11356271" cy="4676775"/>
          </a:xfrm>
          <a:prstGeom prst="rect">
            <a:avLst/>
          </a:prstGeom>
        </p:spPr>
        <p:txBody>
          <a:bodyPr anchor="t" rtlCol="false" tIns="0" lIns="0" bIns="0" rIns="0">
            <a:spAutoFit/>
          </a:bodyPr>
          <a:lstStyle/>
          <a:p>
            <a:pPr algn="l">
              <a:lnSpc>
                <a:spcPts val="3717"/>
              </a:lnSpc>
            </a:pPr>
          </a:p>
          <a:p>
            <a:pPr algn="l" marL="668763" indent="-334382" lvl="1">
              <a:lnSpc>
                <a:spcPts val="3717"/>
              </a:lnSpc>
              <a:buFont typeface="Arial"/>
              <a:buChar char="•"/>
            </a:pPr>
            <a:r>
              <a:rPr lang="en-US" sz="3097">
                <a:solidFill>
                  <a:srgbClr val="173A45"/>
                </a:solidFill>
                <a:latin typeface="Glacial Indifference"/>
                <a:ea typeface="Glacial Indifference"/>
                <a:cs typeface="Glacial Indifference"/>
                <a:sym typeface="Glacial Indifference"/>
              </a:rPr>
              <a:t>Authentic play, defined not as goal-oriented achievement but as spontaneous, judgment-free joy, functions as a transformative practice </a:t>
            </a:r>
          </a:p>
          <a:p>
            <a:pPr algn="l" marL="668763" indent="-334382" lvl="1">
              <a:lnSpc>
                <a:spcPts val="3717"/>
              </a:lnSpc>
              <a:buFont typeface="Arial"/>
              <a:buChar char="•"/>
            </a:pPr>
            <a:r>
              <a:rPr lang="en-US" sz="3097">
                <a:solidFill>
                  <a:srgbClr val="173A45"/>
                </a:solidFill>
                <a:latin typeface="Glacial Indifference"/>
                <a:ea typeface="Glacial Indifference"/>
                <a:cs typeface="Glacial Indifference"/>
                <a:sym typeface="Glacial Indifference"/>
              </a:rPr>
              <a:t>By embracing play, parents not only support their children's development but also discover a pathway to their own       well-being and joy</a:t>
            </a:r>
          </a:p>
          <a:p>
            <a:pPr algn="l" marL="668763" indent="-334382" lvl="1">
              <a:lnSpc>
                <a:spcPts val="3717"/>
              </a:lnSpc>
              <a:buFont typeface="Arial"/>
              <a:buChar char="•"/>
            </a:pPr>
            <a:r>
              <a:rPr lang="en-US" sz="3097">
                <a:solidFill>
                  <a:srgbClr val="173A45"/>
                </a:solidFill>
                <a:latin typeface="Glacial Indifference"/>
                <a:ea typeface="Glacial Indifference"/>
                <a:cs typeface="Glacial Indifference"/>
                <a:sym typeface="Glacial Indifference"/>
              </a:rPr>
              <a:t>The mutual benefits create a positive cycle of connection, learning, and growth</a:t>
            </a:r>
          </a:p>
          <a:p>
            <a:pPr algn="l">
              <a:lnSpc>
                <a:spcPts val="3717"/>
              </a:lnSpc>
            </a:pPr>
          </a:p>
        </p:txBody>
      </p:sp>
      <p:grpSp>
        <p:nvGrpSpPr>
          <p:cNvPr name="Group 128" id="128"/>
          <p:cNvGrpSpPr/>
          <p:nvPr/>
        </p:nvGrpSpPr>
        <p:grpSpPr>
          <a:xfrm rot="0">
            <a:off x="27727567" y="16284920"/>
            <a:ext cx="4774669" cy="4428382"/>
            <a:chOff x="0" y="0"/>
            <a:chExt cx="1759999" cy="1632353"/>
          </a:xfrm>
        </p:grpSpPr>
        <p:sp>
          <p:nvSpPr>
            <p:cNvPr name="Freeform 129" id="129"/>
            <p:cNvSpPr/>
            <p:nvPr/>
          </p:nvSpPr>
          <p:spPr>
            <a:xfrm flipH="false" flipV="false" rot="0">
              <a:off x="0" y="0"/>
              <a:ext cx="1759999" cy="1632353"/>
            </a:xfrm>
            <a:custGeom>
              <a:avLst/>
              <a:gdLst/>
              <a:ahLst/>
              <a:cxnLst/>
              <a:rect r="r" b="b" t="t" l="l"/>
              <a:pathLst>
                <a:path h="1632353" w="1759999">
                  <a:moveTo>
                    <a:pt x="11350" y="0"/>
                  </a:moveTo>
                  <a:lnTo>
                    <a:pt x="1748649" y="0"/>
                  </a:lnTo>
                  <a:cubicBezTo>
                    <a:pt x="1754917" y="0"/>
                    <a:pt x="1759999" y="5082"/>
                    <a:pt x="1759999" y="11350"/>
                  </a:cubicBezTo>
                  <a:lnTo>
                    <a:pt x="1759999" y="1621003"/>
                  </a:lnTo>
                  <a:cubicBezTo>
                    <a:pt x="1759999" y="1624013"/>
                    <a:pt x="1758803" y="1626900"/>
                    <a:pt x="1756675" y="1629029"/>
                  </a:cubicBezTo>
                  <a:cubicBezTo>
                    <a:pt x="1754546" y="1631157"/>
                    <a:pt x="1751659" y="1632353"/>
                    <a:pt x="1748649" y="1632353"/>
                  </a:cubicBezTo>
                  <a:lnTo>
                    <a:pt x="11350" y="1632353"/>
                  </a:lnTo>
                  <a:cubicBezTo>
                    <a:pt x="8340" y="1632353"/>
                    <a:pt x="5453" y="1631157"/>
                    <a:pt x="3324" y="1629029"/>
                  </a:cubicBezTo>
                  <a:cubicBezTo>
                    <a:pt x="1196" y="1626900"/>
                    <a:pt x="0" y="1624013"/>
                    <a:pt x="0" y="1621003"/>
                  </a:cubicBezTo>
                  <a:lnTo>
                    <a:pt x="0" y="11350"/>
                  </a:lnTo>
                  <a:cubicBezTo>
                    <a:pt x="0" y="8340"/>
                    <a:pt x="1196" y="5453"/>
                    <a:pt x="3324" y="3324"/>
                  </a:cubicBezTo>
                  <a:cubicBezTo>
                    <a:pt x="5453" y="1196"/>
                    <a:pt x="8340" y="0"/>
                    <a:pt x="11350" y="0"/>
                  </a:cubicBezTo>
                  <a:close/>
                </a:path>
              </a:pathLst>
            </a:custGeom>
            <a:solidFill>
              <a:srgbClr val="FFEAB6"/>
            </a:solidFill>
            <a:ln w="38100" cap="sq">
              <a:solidFill>
                <a:srgbClr val="173A45"/>
              </a:solidFill>
              <a:prstDash val="solid"/>
              <a:miter/>
            </a:ln>
          </p:spPr>
        </p:sp>
        <p:sp>
          <p:nvSpPr>
            <p:cNvPr name="TextBox 130" id="130"/>
            <p:cNvSpPr txBox="true"/>
            <p:nvPr/>
          </p:nvSpPr>
          <p:spPr>
            <a:xfrm>
              <a:off x="0" y="-19050"/>
              <a:ext cx="1759999" cy="1651403"/>
            </a:xfrm>
            <a:prstGeom prst="rect">
              <a:avLst/>
            </a:prstGeom>
          </p:spPr>
          <p:txBody>
            <a:bodyPr anchor="ctr" rtlCol="false" tIns="24384" lIns="24384" bIns="24384" rIns="24384"/>
            <a:lstStyle/>
            <a:p>
              <a:pPr algn="ctr">
                <a:lnSpc>
                  <a:spcPts val="1276"/>
                </a:lnSpc>
              </a:pPr>
            </a:p>
          </p:txBody>
        </p:sp>
      </p:grpSp>
      <p:sp>
        <p:nvSpPr>
          <p:cNvPr name="TextBox 131" id="131"/>
          <p:cNvSpPr txBox="true"/>
          <p:nvPr/>
        </p:nvSpPr>
        <p:spPr>
          <a:xfrm rot="0">
            <a:off x="27880775" y="16917179"/>
            <a:ext cx="4621461" cy="3804982"/>
          </a:xfrm>
          <a:prstGeom prst="rect">
            <a:avLst/>
          </a:prstGeom>
        </p:spPr>
        <p:txBody>
          <a:bodyPr anchor="t" rtlCol="false" tIns="0" lIns="0" bIns="0" rIns="0">
            <a:spAutoFit/>
          </a:bodyPr>
          <a:lstStyle/>
          <a:p>
            <a:pPr algn="l">
              <a:lnSpc>
                <a:spcPts val="3356"/>
              </a:lnSpc>
            </a:pPr>
            <a:r>
              <a:rPr lang="en-US" sz="2397">
                <a:solidFill>
                  <a:srgbClr val="173A45"/>
                </a:solidFill>
                <a:latin typeface="Glacial Indifference"/>
                <a:ea typeface="Glacial Indifference"/>
                <a:cs typeface="Glacial Indifference"/>
                <a:sym typeface="Glacial Indifference"/>
              </a:rPr>
              <a:t>How Play Shapes the Brain, Opens the Imagination, and Invigorates the Soul by Stuart Brown</a:t>
            </a:r>
          </a:p>
          <a:p>
            <a:pPr algn="l">
              <a:lnSpc>
                <a:spcPts val="3356"/>
              </a:lnSpc>
            </a:pPr>
            <a:r>
              <a:rPr lang="en-US" sz="2397">
                <a:solidFill>
                  <a:srgbClr val="173A45"/>
                </a:solidFill>
                <a:latin typeface="Glacial Indifference"/>
                <a:ea typeface="Glacial Indifference"/>
                <a:cs typeface="Glacial Indifference"/>
                <a:sym typeface="Glacial Indifference"/>
              </a:rPr>
              <a:t>The National Institute for Play (</a:t>
            </a:r>
            <a:r>
              <a:rPr lang="en-US" sz="2397" u="sng">
                <a:solidFill>
                  <a:srgbClr val="173A45"/>
                </a:solidFill>
                <a:latin typeface="Glacial Indifference"/>
                <a:ea typeface="Glacial Indifference"/>
                <a:cs typeface="Glacial Indifference"/>
                <a:sym typeface="Glacial Indifference"/>
                <a:hlinkClick r:id="rId2" tooltip="http://www.nifplay.org"/>
              </a:rPr>
              <a:t>www.nifplay.org</a:t>
            </a:r>
            <a:r>
              <a:rPr lang="en-US" sz="2397">
                <a:solidFill>
                  <a:srgbClr val="173A45"/>
                </a:solidFill>
                <a:latin typeface="Glacial Indifference"/>
                <a:ea typeface="Glacial Indifference"/>
                <a:cs typeface="Glacial Indifference"/>
                <a:sym typeface="Glacial Indifference"/>
              </a:rPr>
              <a:t>)</a:t>
            </a:r>
          </a:p>
          <a:p>
            <a:pPr algn="l">
              <a:lnSpc>
                <a:spcPts val="3356"/>
              </a:lnSpc>
            </a:pPr>
            <a:r>
              <a:rPr lang="en-US" sz="2397">
                <a:solidFill>
                  <a:srgbClr val="173A45"/>
                </a:solidFill>
                <a:latin typeface="Glacial Indifference"/>
                <a:ea typeface="Glacial Indifference"/>
                <a:cs typeface="Glacial Indifference"/>
                <a:sym typeface="Glacial Indifference"/>
              </a:rPr>
              <a:t>How Children Develop 4th Edition by Robert S. Siegler</a:t>
            </a:r>
          </a:p>
          <a:p>
            <a:pPr algn="l">
              <a:lnSpc>
                <a:spcPts val="3496"/>
              </a:lnSpc>
            </a:pPr>
          </a:p>
          <a:p>
            <a:pPr algn="l">
              <a:lnSpc>
                <a:spcPts val="3496"/>
              </a:lnSpc>
            </a:pPr>
          </a:p>
        </p:txBody>
      </p:sp>
      <p:grpSp>
        <p:nvGrpSpPr>
          <p:cNvPr name="Group 132" id="132"/>
          <p:cNvGrpSpPr/>
          <p:nvPr/>
        </p:nvGrpSpPr>
        <p:grpSpPr>
          <a:xfrm rot="0">
            <a:off x="28271739" y="15865481"/>
            <a:ext cx="3759760" cy="1066536"/>
            <a:chOff x="0" y="0"/>
            <a:chExt cx="1385891" cy="393138"/>
          </a:xfrm>
        </p:grpSpPr>
        <p:sp>
          <p:nvSpPr>
            <p:cNvPr name="Freeform 133" id="133"/>
            <p:cNvSpPr/>
            <p:nvPr/>
          </p:nvSpPr>
          <p:spPr>
            <a:xfrm flipH="false" flipV="false" rot="0">
              <a:off x="0" y="0"/>
              <a:ext cx="1385891" cy="393138"/>
            </a:xfrm>
            <a:custGeom>
              <a:avLst/>
              <a:gdLst/>
              <a:ahLst/>
              <a:cxnLst/>
              <a:rect r="r" b="b" t="t" l="l"/>
              <a:pathLst>
                <a:path h="393138" w="1385891">
                  <a:moveTo>
                    <a:pt x="14414" y="0"/>
                  </a:moveTo>
                  <a:lnTo>
                    <a:pt x="1371477" y="0"/>
                  </a:lnTo>
                  <a:cubicBezTo>
                    <a:pt x="1375300" y="0"/>
                    <a:pt x="1378967" y="1519"/>
                    <a:pt x="1381670" y="4222"/>
                  </a:cubicBezTo>
                  <a:cubicBezTo>
                    <a:pt x="1384373" y="6925"/>
                    <a:pt x="1385891" y="10591"/>
                    <a:pt x="1385891" y="14414"/>
                  </a:cubicBezTo>
                  <a:lnTo>
                    <a:pt x="1385891" y="378723"/>
                  </a:lnTo>
                  <a:cubicBezTo>
                    <a:pt x="1385891" y="382546"/>
                    <a:pt x="1384373" y="386213"/>
                    <a:pt x="1381670" y="388916"/>
                  </a:cubicBezTo>
                  <a:cubicBezTo>
                    <a:pt x="1378967" y="391619"/>
                    <a:pt x="1375300" y="393138"/>
                    <a:pt x="1371477" y="393138"/>
                  </a:cubicBezTo>
                  <a:lnTo>
                    <a:pt x="14414" y="393138"/>
                  </a:lnTo>
                  <a:cubicBezTo>
                    <a:pt x="10591" y="393138"/>
                    <a:pt x="6925" y="391619"/>
                    <a:pt x="4222" y="388916"/>
                  </a:cubicBezTo>
                  <a:cubicBezTo>
                    <a:pt x="1519" y="386213"/>
                    <a:pt x="0" y="382546"/>
                    <a:pt x="0" y="378723"/>
                  </a:cubicBezTo>
                  <a:lnTo>
                    <a:pt x="0" y="14414"/>
                  </a:lnTo>
                  <a:cubicBezTo>
                    <a:pt x="0" y="10591"/>
                    <a:pt x="1519" y="6925"/>
                    <a:pt x="4222" y="4222"/>
                  </a:cubicBezTo>
                  <a:cubicBezTo>
                    <a:pt x="6925" y="1519"/>
                    <a:pt x="10591" y="0"/>
                    <a:pt x="14414" y="0"/>
                  </a:cubicBezTo>
                  <a:close/>
                </a:path>
              </a:pathLst>
            </a:custGeom>
            <a:solidFill>
              <a:srgbClr val="FBFAF5"/>
            </a:solidFill>
            <a:ln w="38100" cap="sq">
              <a:solidFill>
                <a:srgbClr val="173A45"/>
              </a:solidFill>
              <a:prstDash val="solid"/>
              <a:miter/>
            </a:ln>
          </p:spPr>
        </p:sp>
        <p:sp>
          <p:nvSpPr>
            <p:cNvPr name="TextBox 134" id="134"/>
            <p:cNvSpPr txBox="true"/>
            <p:nvPr/>
          </p:nvSpPr>
          <p:spPr>
            <a:xfrm>
              <a:off x="0" y="-19050"/>
              <a:ext cx="1385891" cy="412188"/>
            </a:xfrm>
            <a:prstGeom prst="rect">
              <a:avLst/>
            </a:prstGeom>
          </p:spPr>
          <p:txBody>
            <a:bodyPr anchor="ctr" rtlCol="false" tIns="24384" lIns="24384" bIns="24384" rIns="24384"/>
            <a:lstStyle/>
            <a:p>
              <a:pPr algn="ctr">
                <a:lnSpc>
                  <a:spcPts val="1276"/>
                </a:lnSpc>
              </a:pPr>
            </a:p>
          </p:txBody>
        </p:sp>
      </p:grpSp>
      <p:sp>
        <p:nvSpPr>
          <p:cNvPr name="TextBox 135" id="135"/>
          <p:cNvSpPr txBox="true"/>
          <p:nvPr/>
        </p:nvSpPr>
        <p:spPr>
          <a:xfrm rot="0">
            <a:off x="28753918" y="16040926"/>
            <a:ext cx="2795402" cy="639445"/>
          </a:xfrm>
          <a:prstGeom prst="rect">
            <a:avLst/>
          </a:prstGeom>
        </p:spPr>
        <p:txBody>
          <a:bodyPr anchor="t" rtlCol="false" tIns="0" lIns="0" bIns="0" rIns="0">
            <a:spAutoFit/>
          </a:bodyPr>
          <a:lstStyle/>
          <a:p>
            <a:pPr algn="ctr">
              <a:lnSpc>
                <a:spcPts val="5179"/>
              </a:lnSpc>
            </a:pPr>
            <a:r>
              <a:rPr lang="en-US" sz="3699">
                <a:solidFill>
                  <a:srgbClr val="173A45"/>
                </a:solidFill>
                <a:latin typeface="Libre Baskerville"/>
                <a:ea typeface="Libre Baskerville"/>
                <a:cs typeface="Libre Baskerville"/>
                <a:sym typeface="Libre Baskerville"/>
              </a:rPr>
              <a:t>SOURCES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DAGkp_APSQQ</dc:identifier>
  <dcterms:modified xsi:type="dcterms:W3CDTF">2011-08-01T06:04:30Z</dcterms:modified>
  <cp:revision>1</cp:revision>
  <dc:title>Andie's Research Poster (36 x 24 in)</dc:title>
</cp:coreProperties>
</file>