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79" r:id="rId3"/>
    <p:sldId id="282" r:id="rId4"/>
    <p:sldId id="399" r:id="rId5"/>
    <p:sldId id="402" r:id="rId6"/>
    <p:sldId id="422" r:id="rId7"/>
    <p:sldId id="423" r:id="rId8"/>
    <p:sldId id="413" r:id="rId9"/>
    <p:sldId id="414" r:id="rId10"/>
    <p:sldId id="389" r:id="rId11"/>
    <p:sldId id="410" r:id="rId12"/>
    <p:sldId id="412" r:id="rId13"/>
    <p:sldId id="330" r:id="rId14"/>
    <p:sldId id="416" r:id="rId15"/>
    <p:sldId id="425" r:id="rId16"/>
    <p:sldId id="419" r:id="rId17"/>
    <p:sldId id="415" r:id="rId18"/>
    <p:sldId id="417" r:id="rId19"/>
    <p:sldId id="307" r:id="rId20"/>
    <p:sldId id="407" r:id="rId21"/>
    <p:sldId id="418" r:id="rId22"/>
    <p:sldId id="404" r:id="rId23"/>
    <p:sldId id="420" r:id="rId24"/>
    <p:sldId id="421" r:id="rId25"/>
    <p:sldId id="403" r:id="rId2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69"/>
    <p:restoredTop sz="52109" autoAdjust="0"/>
  </p:normalViewPr>
  <p:slideViewPr>
    <p:cSldViewPr snapToGrid="0" snapToObjects="1">
      <p:cViewPr varScale="1">
        <p:scale>
          <a:sx n="63" d="100"/>
          <a:sy n="63" d="100"/>
        </p:scale>
        <p:origin x="2568"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0F1C84-ADE2-EE47-AD35-828576DEAA52}" type="doc">
      <dgm:prSet loTypeId="urn:microsoft.com/office/officeart/2005/8/layout/process1" loCatId="" qsTypeId="urn:microsoft.com/office/officeart/2005/8/quickstyle/simple1" qsCatId="simple" csTypeId="urn:microsoft.com/office/officeart/2005/8/colors/colorful5" csCatId="colorful" phldr="1"/>
      <dgm:spPr/>
    </dgm:pt>
    <dgm:pt modelId="{AB52F87C-6886-754F-81E8-838B797D36FF}">
      <dgm:prSet phldrT="[Text]"/>
      <dgm:spPr/>
      <dgm:t>
        <a:bodyPr/>
        <a:lstStyle/>
        <a:p>
          <a:r>
            <a:rPr lang="en-US" dirty="0"/>
            <a:t>Formal Complaint filed</a:t>
          </a:r>
        </a:p>
      </dgm:t>
    </dgm:pt>
    <dgm:pt modelId="{04E47C5E-5704-1C4D-BE89-272D421505BD}" type="parTrans" cxnId="{45CD7966-0E60-8346-8044-FCB702F5FC88}">
      <dgm:prSet/>
      <dgm:spPr/>
      <dgm:t>
        <a:bodyPr/>
        <a:lstStyle/>
        <a:p>
          <a:endParaRPr lang="en-US"/>
        </a:p>
      </dgm:t>
    </dgm:pt>
    <dgm:pt modelId="{FD003518-7E4D-124B-8A91-31A7FDBD7C77}" type="sibTrans" cxnId="{45CD7966-0E60-8346-8044-FCB702F5FC88}">
      <dgm:prSet/>
      <dgm:spPr/>
      <dgm:t>
        <a:bodyPr/>
        <a:lstStyle/>
        <a:p>
          <a:endParaRPr lang="en-US"/>
        </a:p>
      </dgm:t>
    </dgm:pt>
    <dgm:pt modelId="{35541B11-0E74-FA40-B0C4-C202D4C9878C}">
      <dgm:prSet phldrT="[Text]"/>
      <dgm:spPr/>
      <dgm:t>
        <a:bodyPr/>
        <a:lstStyle/>
        <a:p>
          <a:r>
            <a:rPr lang="en-US" dirty="0"/>
            <a:t>Informal Resolution</a:t>
          </a:r>
        </a:p>
      </dgm:t>
    </dgm:pt>
    <dgm:pt modelId="{EDB62F77-18DE-F845-8FCC-DEDC065ADA58}" type="parTrans" cxnId="{F055B8EC-5FF3-1541-B7B3-0B41B4F5068C}">
      <dgm:prSet/>
      <dgm:spPr/>
      <dgm:t>
        <a:bodyPr/>
        <a:lstStyle/>
        <a:p>
          <a:endParaRPr lang="en-US"/>
        </a:p>
      </dgm:t>
    </dgm:pt>
    <dgm:pt modelId="{59099B7C-4CD5-3C4A-AE44-9BA42F32085D}" type="sibTrans" cxnId="{F055B8EC-5FF3-1541-B7B3-0B41B4F5068C}">
      <dgm:prSet/>
      <dgm:spPr/>
      <dgm:t>
        <a:bodyPr/>
        <a:lstStyle/>
        <a:p>
          <a:endParaRPr lang="en-US"/>
        </a:p>
      </dgm:t>
    </dgm:pt>
    <dgm:pt modelId="{E41E484D-801D-C94B-9FC6-407B1C5EF2BE}">
      <dgm:prSet phldrT="[Text]"/>
      <dgm:spPr/>
      <dgm:t>
        <a:bodyPr/>
        <a:lstStyle/>
        <a:p>
          <a:r>
            <a:rPr lang="en-US" dirty="0"/>
            <a:t>No disciplinary action &amp; case closed</a:t>
          </a:r>
        </a:p>
      </dgm:t>
    </dgm:pt>
    <dgm:pt modelId="{D9579F17-8A7C-444A-8277-AECA14DA83BD}" type="parTrans" cxnId="{B15C39C7-4E83-3A47-8A57-0F6ECD81C4E1}">
      <dgm:prSet/>
      <dgm:spPr/>
      <dgm:t>
        <a:bodyPr/>
        <a:lstStyle/>
        <a:p>
          <a:endParaRPr lang="en-US"/>
        </a:p>
      </dgm:t>
    </dgm:pt>
    <dgm:pt modelId="{043A1E9F-7298-A847-9491-2854B73270EA}" type="sibTrans" cxnId="{B15C39C7-4E83-3A47-8A57-0F6ECD81C4E1}">
      <dgm:prSet/>
      <dgm:spPr/>
      <dgm:t>
        <a:bodyPr/>
        <a:lstStyle/>
        <a:p>
          <a:endParaRPr lang="en-US"/>
        </a:p>
      </dgm:t>
    </dgm:pt>
    <dgm:pt modelId="{03D998A8-9333-C948-A336-3DB4084BA873}">
      <dgm:prSet phldrT="[Text]"/>
      <dgm:spPr/>
      <dgm:t>
        <a:bodyPr/>
        <a:lstStyle/>
        <a:p>
          <a:r>
            <a:rPr lang="en-US" dirty="0"/>
            <a:t>Agreed upon outcome such as mediation</a:t>
          </a:r>
        </a:p>
      </dgm:t>
    </dgm:pt>
    <dgm:pt modelId="{25B56057-71AD-264E-8D21-605D36FC6904}" type="parTrans" cxnId="{5CB3C944-35E8-CC4C-98BB-C32EADC09D49}">
      <dgm:prSet/>
      <dgm:spPr/>
      <dgm:t>
        <a:bodyPr/>
        <a:lstStyle/>
        <a:p>
          <a:endParaRPr lang="en-US"/>
        </a:p>
      </dgm:t>
    </dgm:pt>
    <dgm:pt modelId="{7382EA65-2F62-F647-93F0-656366ACA0C0}" type="sibTrans" cxnId="{5CB3C944-35E8-CC4C-98BB-C32EADC09D49}">
      <dgm:prSet/>
      <dgm:spPr/>
      <dgm:t>
        <a:bodyPr/>
        <a:lstStyle/>
        <a:p>
          <a:endParaRPr lang="en-US"/>
        </a:p>
      </dgm:t>
    </dgm:pt>
    <dgm:pt modelId="{B8ED8F8E-4E79-4C4B-B0CE-1C34E1C312B8}" type="pres">
      <dgm:prSet presAssocID="{320F1C84-ADE2-EE47-AD35-828576DEAA52}" presName="Name0" presStyleCnt="0">
        <dgm:presLayoutVars>
          <dgm:dir/>
          <dgm:resizeHandles val="exact"/>
        </dgm:presLayoutVars>
      </dgm:prSet>
      <dgm:spPr/>
    </dgm:pt>
    <dgm:pt modelId="{4FFD565F-D84B-BD4C-8A29-9AEAE80BDD86}" type="pres">
      <dgm:prSet presAssocID="{AB52F87C-6886-754F-81E8-838B797D36FF}" presName="node" presStyleLbl="node1" presStyleIdx="0" presStyleCnt="4">
        <dgm:presLayoutVars>
          <dgm:bulletEnabled val="1"/>
        </dgm:presLayoutVars>
      </dgm:prSet>
      <dgm:spPr/>
    </dgm:pt>
    <dgm:pt modelId="{F6DBC6D2-AB9C-904E-AD70-D5515AB1DDDD}" type="pres">
      <dgm:prSet presAssocID="{FD003518-7E4D-124B-8A91-31A7FDBD7C77}" presName="sibTrans" presStyleLbl="sibTrans2D1" presStyleIdx="0" presStyleCnt="3"/>
      <dgm:spPr/>
    </dgm:pt>
    <dgm:pt modelId="{73049389-56B4-7747-AC7F-960516508E9C}" type="pres">
      <dgm:prSet presAssocID="{FD003518-7E4D-124B-8A91-31A7FDBD7C77}" presName="connectorText" presStyleLbl="sibTrans2D1" presStyleIdx="0" presStyleCnt="3"/>
      <dgm:spPr/>
    </dgm:pt>
    <dgm:pt modelId="{B464A28F-62AD-AA4D-B4CE-58465266BAA8}" type="pres">
      <dgm:prSet presAssocID="{35541B11-0E74-FA40-B0C4-C202D4C9878C}" presName="node" presStyleLbl="node1" presStyleIdx="1" presStyleCnt="4">
        <dgm:presLayoutVars>
          <dgm:bulletEnabled val="1"/>
        </dgm:presLayoutVars>
      </dgm:prSet>
      <dgm:spPr/>
    </dgm:pt>
    <dgm:pt modelId="{D91FDDA4-6148-7540-9F32-438B31062FAD}" type="pres">
      <dgm:prSet presAssocID="{59099B7C-4CD5-3C4A-AE44-9BA42F32085D}" presName="sibTrans" presStyleLbl="sibTrans2D1" presStyleIdx="1" presStyleCnt="3"/>
      <dgm:spPr/>
    </dgm:pt>
    <dgm:pt modelId="{7C58CB03-C27B-6D4D-BBB6-8196C177F30D}" type="pres">
      <dgm:prSet presAssocID="{59099B7C-4CD5-3C4A-AE44-9BA42F32085D}" presName="connectorText" presStyleLbl="sibTrans2D1" presStyleIdx="1" presStyleCnt="3"/>
      <dgm:spPr/>
    </dgm:pt>
    <dgm:pt modelId="{F5EBC3B5-3E3D-E64E-8A1D-3A0598C2C1ED}" type="pres">
      <dgm:prSet presAssocID="{03D998A8-9333-C948-A336-3DB4084BA873}" presName="node" presStyleLbl="node1" presStyleIdx="2" presStyleCnt="4">
        <dgm:presLayoutVars>
          <dgm:bulletEnabled val="1"/>
        </dgm:presLayoutVars>
      </dgm:prSet>
      <dgm:spPr/>
    </dgm:pt>
    <dgm:pt modelId="{55BDC4B1-AC52-E643-B3F5-41059BEAAC05}" type="pres">
      <dgm:prSet presAssocID="{7382EA65-2F62-F647-93F0-656366ACA0C0}" presName="sibTrans" presStyleLbl="sibTrans2D1" presStyleIdx="2" presStyleCnt="3"/>
      <dgm:spPr/>
    </dgm:pt>
    <dgm:pt modelId="{893DE323-FD75-EE45-BFA8-BC91E3B0CEAB}" type="pres">
      <dgm:prSet presAssocID="{7382EA65-2F62-F647-93F0-656366ACA0C0}" presName="connectorText" presStyleLbl="sibTrans2D1" presStyleIdx="2" presStyleCnt="3"/>
      <dgm:spPr/>
    </dgm:pt>
    <dgm:pt modelId="{79F5D7FB-C804-0943-A6AA-4914DEAC2AC8}" type="pres">
      <dgm:prSet presAssocID="{E41E484D-801D-C94B-9FC6-407B1C5EF2BE}" presName="node" presStyleLbl="node1" presStyleIdx="3" presStyleCnt="4">
        <dgm:presLayoutVars>
          <dgm:bulletEnabled val="1"/>
        </dgm:presLayoutVars>
      </dgm:prSet>
      <dgm:spPr/>
    </dgm:pt>
  </dgm:ptLst>
  <dgm:cxnLst>
    <dgm:cxn modelId="{72F8ED04-EE23-6343-A070-6C6D20539CF9}" type="presOf" srcId="{AB52F87C-6886-754F-81E8-838B797D36FF}" destId="{4FFD565F-D84B-BD4C-8A29-9AEAE80BDD86}" srcOrd="0" destOrd="0" presId="urn:microsoft.com/office/officeart/2005/8/layout/process1"/>
    <dgm:cxn modelId="{BFBA6F16-2697-4C4B-B600-AA80911D027C}" type="presOf" srcId="{7382EA65-2F62-F647-93F0-656366ACA0C0}" destId="{55BDC4B1-AC52-E643-B3F5-41059BEAAC05}" srcOrd="0" destOrd="0" presId="urn:microsoft.com/office/officeart/2005/8/layout/process1"/>
    <dgm:cxn modelId="{3A58CC38-4111-1E48-B0D9-72F2481140B1}" type="presOf" srcId="{FD003518-7E4D-124B-8A91-31A7FDBD7C77}" destId="{73049389-56B4-7747-AC7F-960516508E9C}" srcOrd="1" destOrd="0" presId="urn:microsoft.com/office/officeart/2005/8/layout/process1"/>
    <dgm:cxn modelId="{FF4C703C-F0F4-E541-A14C-21B98DD98EF9}" type="presOf" srcId="{E41E484D-801D-C94B-9FC6-407B1C5EF2BE}" destId="{79F5D7FB-C804-0943-A6AA-4914DEAC2AC8}" srcOrd="0" destOrd="0" presId="urn:microsoft.com/office/officeart/2005/8/layout/process1"/>
    <dgm:cxn modelId="{4AD9103E-7E6E-AF4D-B523-3BDB5C6D455A}" type="presOf" srcId="{FD003518-7E4D-124B-8A91-31A7FDBD7C77}" destId="{F6DBC6D2-AB9C-904E-AD70-D5515AB1DDDD}" srcOrd="0" destOrd="0" presId="urn:microsoft.com/office/officeart/2005/8/layout/process1"/>
    <dgm:cxn modelId="{5CB3C944-35E8-CC4C-98BB-C32EADC09D49}" srcId="{320F1C84-ADE2-EE47-AD35-828576DEAA52}" destId="{03D998A8-9333-C948-A336-3DB4084BA873}" srcOrd="2" destOrd="0" parTransId="{25B56057-71AD-264E-8D21-605D36FC6904}" sibTransId="{7382EA65-2F62-F647-93F0-656366ACA0C0}"/>
    <dgm:cxn modelId="{7BB7815F-8944-2240-9023-D56D64CF052A}" type="presOf" srcId="{35541B11-0E74-FA40-B0C4-C202D4C9878C}" destId="{B464A28F-62AD-AA4D-B4CE-58465266BAA8}" srcOrd="0" destOrd="0" presId="urn:microsoft.com/office/officeart/2005/8/layout/process1"/>
    <dgm:cxn modelId="{45CD7966-0E60-8346-8044-FCB702F5FC88}" srcId="{320F1C84-ADE2-EE47-AD35-828576DEAA52}" destId="{AB52F87C-6886-754F-81E8-838B797D36FF}" srcOrd="0" destOrd="0" parTransId="{04E47C5E-5704-1C4D-BE89-272D421505BD}" sibTransId="{FD003518-7E4D-124B-8A91-31A7FDBD7C77}"/>
    <dgm:cxn modelId="{B7965567-FDF5-254B-A018-DEE8C66A712A}" type="presOf" srcId="{320F1C84-ADE2-EE47-AD35-828576DEAA52}" destId="{B8ED8F8E-4E79-4C4B-B0CE-1C34E1C312B8}" srcOrd="0" destOrd="0" presId="urn:microsoft.com/office/officeart/2005/8/layout/process1"/>
    <dgm:cxn modelId="{53A53A68-14FC-9F44-8B16-4813FAF738F4}" type="presOf" srcId="{59099B7C-4CD5-3C4A-AE44-9BA42F32085D}" destId="{D91FDDA4-6148-7540-9F32-438B31062FAD}" srcOrd="0" destOrd="0" presId="urn:microsoft.com/office/officeart/2005/8/layout/process1"/>
    <dgm:cxn modelId="{1645BD8E-D7B3-1E40-A155-FABA2FE2042E}" type="presOf" srcId="{59099B7C-4CD5-3C4A-AE44-9BA42F32085D}" destId="{7C58CB03-C27B-6D4D-BBB6-8196C177F30D}" srcOrd="1" destOrd="0" presId="urn:microsoft.com/office/officeart/2005/8/layout/process1"/>
    <dgm:cxn modelId="{5EC342AC-A29E-6946-B6F3-27CB7F794BE0}" type="presOf" srcId="{7382EA65-2F62-F647-93F0-656366ACA0C0}" destId="{893DE323-FD75-EE45-BFA8-BC91E3B0CEAB}" srcOrd="1" destOrd="0" presId="urn:microsoft.com/office/officeart/2005/8/layout/process1"/>
    <dgm:cxn modelId="{25D28AB8-7C44-524D-BE12-A1C5AB7C398C}" type="presOf" srcId="{03D998A8-9333-C948-A336-3DB4084BA873}" destId="{F5EBC3B5-3E3D-E64E-8A1D-3A0598C2C1ED}" srcOrd="0" destOrd="0" presId="urn:microsoft.com/office/officeart/2005/8/layout/process1"/>
    <dgm:cxn modelId="{B15C39C7-4E83-3A47-8A57-0F6ECD81C4E1}" srcId="{320F1C84-ADE2-EE47-AD35-828576DEAA52}" destId="{E41E484D-801D-C94B-9FC6-407B1C5EF2BE}" srcOrd="3" destOrd="0" parTransId="{D9579F17-8A7C-444A-8277-AECA14DA83BD}" sibTransId="{043A1E9F-7298-A847-9491-2854B73270EA}"/>
    <dgm:cxn modelId="{F055B8EC-5FF3-1541-B7B3-0B41B4F5068C}" srcId="{320F1C84-ADE2-EE47-AD35-828576DEAA52}" destId="{35541B11-0E74-FA40-B0C4-C202D4C9878C}" srcOrd="1" destOrd="0" parTransId="{EDB62F77-18DE-F845-8FCC-DEDC065ADA58}" sibTransId="{59099B7C-4CD5-3C4A-AE44-9BA42F32085D}"/>
    <dgm:cxn modelId="{D0C055B6-C18F-3246-8942-506134E05C7E}" type="presParOf" srcId="{B8ED8F8E-4E79-4C4B-B0CE-1C34E1C312B8}" destId="{4FFD565F-D84B-BD4C-8A29-9AEAE80BDD86}" srcOrd="0" destOrd="0" presId="urn:microsoft.com/office/officeart/2005/8/layout/process1"/>
    <dgm:cxn modelId="{68A36F2D-0798-9E47-9AB0-B748F8FA9775}" type="presParOf" srcId="{B8ED8F8E-4E79-4C4B-B0CE-1C34E1C312B8}" destId="{F6DBC6D2-AB9C-904E-AD70-D5515AB1DDDD}" srcOrd="1" destOrd="0" presId="urn:microsoft.com/office/officeart/2005/8/layout/process1"/>
    <dgm:cxn modelId="{C41BC1C3-1CA5-B548-A455-CE67AC196703}" type="presParOf" srcId="{F6DBC6D2-AB9C-904E-AD70-D5515AB1DDDD}" destId="{73049389-56B4-7747-AC7F-960516508E9C}" srcOrd="0" destOrd="0" presId="urn:microsoft.com/office/officeart/2005/8/layout/process1"/>
    <dgm:cxn modelId="{1A8E00F3-6F14-C544-8DE5-E4E5D9A64DF9}" type="presParOf" srcId="{B8ED8F8E-4E79-4C4B-B0CE-1C34E1C312B8}" destId="{B464A28F-62AD-AA4D-B4CE-58465266BAA8}" srcOrd="2" destOrd="0" presId="urn:microsoft.com/office/officeart/2005/8/layout/process1"/>
    <dgm:cxn modelId="{27B9054B-CF11-3045-BE3B-299963815613}" type="presParOf" srcId="{B8ED8F8E-4E79-4C4B-B0CE-1C34E1C312B8}" destId="{D91FDDA4-6148-7540-9F32-438B31062FAD}" srcOrd="3" destOrd="0" presId="urn:microsoft.com/office/officeart/2005/8/layout/process1"/>
    <dgm:cxn modelId="{8B6C59A4-9CD6-A94C-9030-CF6CDB522251}" type="presParOf" srcId="{D91FDDA4-6148-7540-9F32-438B31062FAD}" destId="{7C58CB03-C27B-6D4D-BBB6-8196C177F30D}" srcOrd="0" destOrd="0" presId="urn:microsoft.com/office/officeart/2005/8/layout/process1"/>
    <dgm:cxn modelId="{10A27125-9AE8-1049-93AF-D0858F2998FB}" type="presParOf" srcId="{B8ED8F8E-4E79-4C4B-B0CE-1C34E1C312B8}" destId="{F5EBC3B5-3E3D-E64E-8A1D-3A0598C2C1ED}" srcOrd="4" destOrd="0" presId="urn:microsoft.com/office/officeart/2005/8/layout/process1"/>
    <dgm:cxn modelId="{DE89CF9D-8F25-8A40-B5E6-9D1F8B3472A1}" type="presParOf" srcId="{B8ED8F8E-4E79-4C4B-B0CE-1C34E1C312B8}" destId="{55BDC4B1-AC52-E643-B3F5-41059BEAAC05}" srcOrd="5" destOrd="0" presId="urn:microsoft.com/office/officeart/2005/8/layout/process1"/>
    <dgm:cxn modelId="{EF0FBEF7-3704-B84D-AF7F-8C36051BA0DC}" type="presParOf" srcId="{55BDC4B1-AC52-E643-B3F5-41059BEAAC05}" destId="{893DE323-FD75-EE45-BFA8-BC91E3B0CEAB}" srcOrd="0" destOrd="0" presId="urn:microsoft.com/office/officeart/2005/8/layout/process1"/>
    <dgm:cxn modelId="{115C8C56-A8F7-0C44-90A3-988AFA960292}" type="presParOf" srcId="{B8ED8F8E-4E79-4C4B-B0CE-1C34E1C312B8}" destId="{79F5D7FB-C804-0943-A6AA-4914DEAC2AC8}" srcOrd="6"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E834A2-5C3D-7E40-A5EF-14A24DA1A7A6}" type="doc">
      <dgm:prSet loTypeId="urn:microsoft.com/office/officeart/2005/8/layout/process1" loCatId="" qsTypeId="urn:microsoft.com/office/officeart/2005/8/quickstyle/simple1" qsCatId="simple" csTypeId="urn:microsoft.com/office/officeart/2005/8/colors/colorful3" csCatId="colorful" phldr="1"/>
      <dgm:spPr/>
    </dgm:pt>
    <dgm:pt modelId="{6ED94921-1095-6243-9E9C-4CDCE364565C}">
      <dgm:prSet phldrT="[Text]"/>
      <dgm:spPr/>
      <dgm:t>
        <a:bodyPr/>
        <a:lstStyle/>
        <a:p>
          <a:r>
            <a:rPr lang="en-US" dirty="0"/>
            <a:t>Formal Complaint filed</a:t>
          </a:r>
        </a:p>
      </dgm:t>
    </dgm:pt>
    <dgm:pt modelId="{EAA9804F-48D7-A749-AE90-505D019DB3E3}" type="parTrans" cxnId="{36715C9C-90A3-0249-84E0-A6E237D25266}">
      <dgm:prSet/>
      <dgm:spPr/>
      <dgm:t>
        <a:bodyPr/>
        <a:lstStyle/>
        <a:p>
          <a:endParaRPr lang="en-US"/>
        </a:p>
      </dgm:t>
    </dgm:pt>
    <dgm:pt modelId="{4239BF3F-8F90-F54C-9CE5-5E1BD54F2C51}" type="sibTrans" cxnId="{36715C9C-90A3-0249-84E0-A6E237D25266}">
      <dgm:prSet/>
      <dgm:spPr/>
      <dgm:t>
        <a:bodyPr/>
        <a:lstStyle/>
        <a:p>
          <a:endParaRPr lang="en-US"/>
        </a:p>
      </dgm:t>
    </dgm:pt>
    <dgm:pt modelId="{4B6331E7-C4F7-CC40-83F6-68AF12A777B3}">
      <dgm:prSet phldrT="[Text]"/>
      <dgm:spPr/>
      <dgm:t>
        <a:bodyPr/>
        <a:lstStyle/>
        <a:p>
          <a:r>
            <a:rPr lang="en-US" dirty="0"/>
            <a:t>Formal Resolution</a:t>
          </a:r>
        </a:p>
      </dgm:t>
    </dgm:pt>
    <dgm:pt modelId="{A4E92865-7E42-7B4A-8EA2-D4696383FDEF}" type="parTrans" cxnId="{CFAB5CE8-598A-D84A-A6FA-71EAA5B024BC}">
      <dgm:prSet/>
      <dgm:spPr/>
      <dgm:t>
        <a:bodyPr/>
        <a:lstStyle/>
        <a:p>
          <a:endParaRPr lang="en-US"/>
        </a:p>
      </dgm:t>
    </dgm:pt>
    <dgm:pt modelId="{10DB33CC-037F-9C44-BDAB-8EBD34BD4E9D}" type="sibTrans" cxnId="{CFAB5CE8-598A-D84A-A6FA-71EAA5B024BC}">
      <dgm:prSet/>
      <dgm:spPr/>
      <dgm:t>
        <a:bodyPr/>
        <a:lstStyle/>
        <a:p>
          <a:endParaRPr lang="en-US"/>
        </a:p>
      </dgm:t>
    </dgm:pt>
    <dgm:pt modelId="{192D0CF3-168C-2C43-88D9-AE38C9D7DABC}">
      <dgm:prSet phldrT="[Text]"/>
      <dgm:spPr/>
      <dgm:t>
        <a:bodyPr/>
        <a:lstStyle/>
        <a:p>
          <a:r>
            <a:rPr lang="en-US" dirty="0"/>
            <a:t>Investigation</a:t>
          </a:r>
        </a:p>
      </dgm:t>
    </dgm:pt>
    <dgm:pt modelId="{927452A6-400E-6A45-A4AD-61257B6A5A08}" type="parTrans" cxnId="{905BF30A-C589-9F47-BD10-52FC62257156}">
      <dgm:prSet/>
      <dgm:spPr/>
      <dgm:t>
        <a:bodyPr/>
        <a:lstStyle/>
        <a:p>
          <a:endParaRPr lang="en-US"/>
        </a:p>
      </dgm:t>
    </dgm:pt>
    <dgm:pt modelId="{A4CF04B0-DBE7-7E42-A82D-445DA37E4D49}" type="sibTrans" cxnId="{905BF30A-C589-9F47-BD10-52FC62257156}">
      <dgm:prSet/>
      <dgm:spPr/>
      <dgm:t>
        <a:bodyPr/>
        <a:lstStyle/>
        <a:p>
          <a:endParaRPr lang="en-US"/>
        </a:p>
      </dgm:t>
    </dgm:pt>
    <dgm:pt modelId="{91D5407B-AFC2-3348-9BAE-9479071C2016}">
      <dgm:prSet phldrT="[Text]"/>
      <dgm:spPr/>
      <dgm:t>
        <a:bodyPr/>
        <a:lstStyle/>
        <a:p>
          <a:r>
            <a:rPr lang="en-US" dirty="0"/>
            <a:t>Adjudication: Hearing, cross examination</a:t>
          </a:r>
        </a:p>
      </dgm:t>
    </dgm:pt>
    <dgm:pt modelId="{EC2DD6DE-D7B7-FC40-9933-05FD06BC51D2}" type="parTrans" cxnId="{A69B7AD3-DE12-8648-8C7C-F90B9685E883}">
      <dgm:prSet/>
      <dgm:spPr/>
      <dgm:t>
        <a:bodyPr/>
        <a:lstStyle/>
        <a:p>
          <a:endParaRPr lang="en-US"/>
        </a:p>
      </dgm:t>
    </dgm:pt>
    <dgm:pt modelId="{1D4772BA-B681-8C4B-A0A9-50870882D3C8}" type="sibTrans" cxnId="{A69B7AD3-DE12-8648-8C7C-F90B9685E883}">
      <dgm:prSet/>
      <dgm:spPr/>
      <dgm:t>
        <a:bodyPr/>
        <a:lstStyle/>
        <a:p>
          <a:endParaRPr lang="en-US"/>
        </a:p>
      </dgm:t>
    </dgm:pt>
    <dgm:pt modelId="{338175D5-0B06-4148-BC3B-177054A04CB8}">
      <dgm:prSet phldrT="[Text]"/>
      <dgm:spPr/>
      <dgm:t>
        <a:bodyPr/>
        <a:lstStyle/>
        <a:p>
          <a:r>
            <a:rPr lang="en-US" dirty="0"/>
            <a:t>Outcome &amp; Appeal</a:t>
          </a:r>
        </a:p>
      </dgm:t>
    </dgm:pt>
    <dgm:pt modelId="{36B0C82E-59F4-CE49-AA97-9094AF4A8E0F}" type="parTrans" cxnId="{EF3907EC-4F97-DA4A-9729-5EF2F0E836D2}">
      <dgm:prSet/>
      <dgm:spPr/>
      <dgm:t>
        <a:bodyPr/>
        <a:lstStyle/>
        <a:p>
          <a:endParaRPr lang="en-US"/>
        </a:p>
      </dgm:t>
    </dgm:pt>
    <dgm:pt modelId="{596E573A-4617-E348-8CE6-D1C87124A31C}" type="sibTrans" cxnId="{EF3907EC-4F97-DA4A-9729-5EF2F0E836D2}">
      <dgm:prSet/>
      <dgm:spPr/>
      <dgm:t>
        <a:bodyPr/>
        <a:lstStyle/>
        <a:p>
          <a:endParaRPr lang="en-US"/>
        </a:p>
      </dgm:t>
    </dgm:pt>
    <dgm:pt modelId="{3E438DEC-7EE3-9F4B-9239-C449D8F97366}">
      <dgm:prSet phldrT="[Text]"/>
      <dgm:spPr/>
      <dgm:t>
        <a:bodyPr/>
        <a:lstStyle/>
        <a:p>
          <a:r>
            <a:rPr lang="en-US" dirty="0"/>
            <a:t>Final Decision - case closed</a:t>
          </a:r>
        </a:p>
      </dgm:t>
    </dgm:pt>
    <dgm:pt modelId="{27CFDF27-211F-BA41-9CD9-C09EBC02CBE8}" type="parTrans" cxnId="{4A9A58A0-B1DF-4B4D-B748-A835F413224B}">
      <dgm:prSet/>
      <dgm:spPr/>
      <dgm:t>
        <a:bodyPr/>
        <a:lstStyle/>
        <a:p>
          <a:endParaRPr lang="en-US"/>
        </a:p>
      </dgm:t>
    </dgm:pt>
    <dgm:pt modelId="{BB3FD133-6CA0-4841-B531-7BECE5D84257}" type="sibTrans" cxnId="{4A9A58A0-B1DF-4B4D-B748-A835F413224B}">
      <dgm:prSet/>
      <dgm:spPr/>
      <dgm:t>
        <a:bodyPr/>
        <a:lstStyle/>
        <a:p>
          <a:endParaRPr lang="en-US"/>
        </a:p>
      </dgm:t>
    </dgm:pt>
    <dgm:pt modelId="{1450F583-8C83-0843-9BFB-0610B1793EC8}" type="pres">
      <dgm:prSet presAssocID="{CDE834A2-5C3D-7E40-A5EF-14A24DA1A7A6}" presName="Name0" presStyleCnt="0">
        <dgm:presLayoutVars>
          <dgm:dir/>
          <dgm:resizeHandles val="exact"/>
        </dgm:presLayoutVars>
      </dgm:prSet>
      <dgm:spPr/>
    </dgm:pt>
    <dgm:pt modelId="{62775089-C3A8-8F40-B7B6-758379C51EDD}" type="pres">
      <dgm:prSet presAssocID="{6ED94921-1095-6243-9E9C-4CDCE364565C}" presName="node" presStyleLbl="node1" presStyleIdx="0" presStyleCnt="6">
        <dgm:presLayoutVars>
          <dgm:bulletEnabled val="1"/>
        </dgm:presLayoutVars>
      </dgm:prSet>
      <dgm:spPr/>
    </dgm:pt>
    <dgm:pt modelId="{6438D244-7817-8544-8CA7-C34B21F7935A}" type="pres">
      <dgm:prSet presAssocID="{4239BF3F-8F90-F54C-9CE5-5E1BD54F2C51}" presName="sibTrans" presStyleLbl="sibTrans2D1" presStyleIdx="0" presStyleCnt="5"/>
      <dgm:spPr/>
    </dgm:pt>
    <dgm:pt modelId="{7F87D0E0-29FC-BC4E-9339-FA8DD8E61FAC}" type="pres">
      <dgm:prSet presAssocID="{4239BF3F-8F90-F54C-9CE5-5E1BD54F2C51}" presName="connectorText" presStyleLbl="sibTrans2D1" presStyleIdx="0" presStyleCnt="5"/>
      <dgm:spPr/>
    </dgm:pt>
    <dgm:pt modelId="{E38723C2-1BDF-9246-910A-74B9F0A61015}" type="pres">
      <dgm:prSet presAssocID="{4B6331E7-C4F7-CC40-83F6-68AF12A777B3}" presName="node" presStyleLbl="node1" presStyleIdx="1" presStyleCnt="6">
        <dgm:presLayoutVars>
          <dgm:bulletEnabled val="1"/>
        </dgm:presLayoutVars>
      </dgm:prSet>
      <dgm:spPr/>
    </dgm:pt>
    <dgm:pt modelId="{385F740F-6998-3F4D-A4B8-5961BCE70F4F}" type="pres">
      <dgm:prSet presAssocID="{10DB33CC-037F-9C44-BDAB-8EBD34BD4E9D}" presName="sibTrans" presStyleLbl="sibTrans2D1" presStyleIdx="1" presStyleCnt="5"/>
      <dgm:spPr/>
    </dgm:pt>
    <dgm:pt modelId="{83C9D69F-FAFC-304B-8622-FAC8021A8FED}" type="pres">
      <dgm:prSet presAssocID="{10DB33CC-037F-9C44-BDAB-8EBD34BD4E9D}" presName="connectorText" presStyleLbl="sibTrans2D1" presStyleIdx="1" presStyleCnt="5"/>
      <dgm:spPr/>
    </dgm:pt>
    <dgm:pt modelId="{54521F3F-3900-534A-9648-F60B3718E8B1}" type="pres">
      <dgm:prSet presAssocID="{192D0CF3-168C-2C43-88D9-AE38C9D7DABC}" presName="node" presStyleLbl="node1" presStyleIdx="2" presStyleCnt="6">
        <dgm:presLayoutVars>
          <dgm:bulletEnabled val="1"/>
        </dgm:presLayoutVars>
      </dgm:prSet>
      <dgm:spPr/>
    </dgm:pt>
    <dgm:pt modelId="{F893B45A-3EB8-4145-A8B3-BB8D31041D17}" type="pres">
      <dgm:prSet presAssocID="{A4CF04B0-DBE7-7E42-A82D-445DA37E4D49}" presName="sibTrans" presStyleLbl="sibTrans2D1" presStyleIdx="2" presStyleCnt="5"/>
      <dgm:spPr/>
    </dgm:pt>
    <dgm:pt modelId="{7ED16CD5-8F74-8943-B89F-CEB9E80D8F16}" type="pres">
      <dgm:prSet presAssocID="{A4CF04B0-DBE7-7E42-A82D-445DA37E4D49}" presName="connectorText" presStyleLbl="sibTrans2D1" presStyleIdx="2" presStyleCnt="5"/>
      <dgm:spPr/>
    </dgm:pt>
    <dgm:pt modelId="{D72D9414-DBD2-CC43-9EB7-B64080720D49}" type="pres">
      <dgm:prSet presAssocID="{91D5407B-AFC2-3348-9BAE-9479071C2016}" presName="node" presStyleLbl="node1" presStyleIdx="3" presStyleCnt="6">
        <dgm:presLayoutVars>
          <dgm:bulletEnabled val="1"/>
        </dgm:presLayoutVars>
      </dgm:prSet>
      <dgm:spPr/>
    </dgm:pt>
    <dgm:pt modelId="{5C6C4F0C-7ABA-BB43-92E9-B71AC12BD82B}" type="pres">
      <dgm:prSet presAssocID="{1D4772BA-B681-8C4B-A0A9-50870882D3C8}" presName="sibTrans" presStyleLbl="sibTrans2D1" presStyleIdx="3" presStyleCnt="5"/>
      <dgm:spPr/>
    </dgm:pt>
    <dgm:pt modelId="{3F8F12F9-49C7-E94C-87C2-F988897DD6B5}" type="pres">
      <dgm:prSet presAssocID="{1D4772BA-B681-8C4B-A0A9-50870882D3C8}" presName="connectorText" presStyleLbl="sibTrans2D1" presStyleIdx="3" presStyleCnt="5"/>
      <dgm:spPr/>
    </dgm:pt>
    <dgm:pt modelId="{D29EE31F-C733-6C4F-BBE7-0812E334D627}" type="pres">
      <dgm:prSet presAssocID="{338175D5-0B06-4148-BC3B-177054A04CB8}" presName="node" presStyleLbl="node1" presStyleIdx="4" presStyleCnt="6">
        <dgm:presLayoutVars>
          <dgm:bulletEnabled val="1"/>
        </dgm:presLayoutVars>
      </dgm:prSet>
      <dgm:spPr/>
    </dgm:pt>
    <dgm:pt modelId="{D0190C4C-FD02-D44D-B58C-12D83597B613}" type="pres">
      <dgm:prSet presAssocID="{596E573A-4617-E348-8CE6-D1C87124A31C}" presName="sibTrans" presStyleLbl="sibTrans2D1" presStyleIdx="4" presStyleCnt="5"/>
      <dgm:spPr/>
    </dgm:pt>
    <dgm:pt modelId="{AC7877C5-9208-714A-ACEF-ACB4B1D84B19}" type="pres">
      <dgm:prSet presAssocID="{596E573A-4617-E348-8CE6-D1C87124A31C}" presName="connectorText" presStyleLbl="sibTrans2D1" presStyleIdx="4" presStyleCnt="5"/>
      <dgm:spPr/>
    </dgm:pt>
    <dgm:pt modelId="{1CD25B80-3714-9B4E-960C-78FCB427F9AB}" type="pres">
      <dgm:prSet presAssocID="{3E438DEC-7EE3-9F4B-9239-C449D8F97366}" presName="node" presStyleLbl="node1" presStyleIdx="5" presStyleCnt="6">
        <dgm:presLayoutVars>
          <dgm:bulletEnabled val="1"/>
        </dgm:presLayoutVars>
      </dgm:prSet>
      <dgm:spPr/>
    </dgm:pt>
  </dgm:ptLst>
  <dgm:cxnLst>
    <dgm:cxn modelId="{905BF30A-C589-9F47-BD10-52FC62257156}" srcId="{CDE834A2-5C3D-7E40-A5EF-14A24DA1A7A6}" destId="{192D0CF3-168C-2C43-88D9-AE38C9D7DABC}" srcOrd="2" destOrd="0" parTransId="{927452A6-400E-6A45-A4AD-61257B6A5A08}" sibTransId="{A4CF04B0-DBE7-7E42-A82D-445DA37E4D49}"/>
    <dgm:cxn modelId="{A652CA14-FDDD-FB4B-A4AA-FFB18659BE8D}" type="presOf" srcId="{4239BF3F-8F90-F54C-9CE5-5E1BD54F2C51}" destId="{7F87D0E0-29FC-BC4E-9339-FA8DD8E61FAC}" srcOrd="1" destOrd="0" presId="urn:microsoft.com/office/officeart/2005/8/layout/process1"/>
    <dgm:cxn modelId="{62A3D91E-0B9F-3D43-A12B-9CF247457147}" type="presOf" srcId="{338175D5-0B06-4148-BC3B-177054A04CB8}" destId="{D29EE31F-C733-6C4F-BBE7-0812E334D627}" srcOrd="0" destOrd="0" presId="urn:microsoft.com/office/officeart/2005/8/layout/process1"/>
    <dgm:cxn modelId="{BF0E4846-4A91-E44C-9B1A-80CAEE4C4CA0}" type="presOf" srcId="{6ED94921-1095-6243-9E9C-4CDCE364565C}" destId="{62775089-C3A8-8F40-B7B6-758379C51EDD}" srcOrd="0" destOrd="0" presId="urn:microsoft.com/office/officeart/2005/8/layout/process1"/>
    <dgm:cxn modelId="{B07E8D49-5E6E-BA4B-9858-15E0F50FADAB}" type="presOf" srcId="{10DB33CC-037F-9C44-BDAB-8EBD34BD4E9D}" destId="{385F740F-6998-3F4D-A4B8-5961BCE70F4F}" srcOrd="0" destOrd="0" presId="urn:microsoft.com/office/officeart/2005/8/layout/process1"/>
    <dgm:cxn modelId="{4387DB4B-22A6-A540-84F6-B341037EA46F}" type="presOf" srcId="{A4CF04B0-DBE7-7E42-A82D-445DA37E4D49}" destId="{F893B45A-3EB8-4145-A8B3-BB8D31041D17}" srcOrd="0" destOrd="0" presId="urn:microsoft.com/office/officeart/2005/8/layout/process1"/>
    <dgm:cxn modelId="{5EB8287B-8FFA-604C-A707-B55EAA2C7E82}" type="presOf" srcId="{10DB33CC-037F-9C44-BDAB-8EBD34BD4E9D}" destId="{83C9D69F-FAFC-304B-8622-FAC8021A8FED}" srcOrd="1" destOrd="0" presId="urn:microsoft.com/office/officeart/2005/8/layout/process1"/>
    <dgm:cxn modelId="{24C5DA7B-5861-0543-95A2-F9EC92DD43CC}" type="presOf" srcId="{1D4772BA-B681-8C4B-A0A9-50870882D3C8}" destId="{3F8F12F9-49C7-E94C-87C2-F988897DD6B5}" srcOrd="1" destOrd="0" presId="urn:microsoft.com/office/officeart/2005/8/layout/process1"/>
    <dgm:cxn modelId="{D6F37881-F96C-7440-9614-6AB74CE03646}" type="presOf" srcId="{CDE834A2-5C3D-7E40-A5EF-14A24DA1A7A6}" destId="{1450F583-8C83-0843-9BFB-0610B1793EC8}" srcOrd="0" destOrd="0" presId="urn:microsoft.com/office/officeart/2005/8/layout/process1"/>
    <dgm:cxn modelId="{5920CD8C-C94D-0142-82B0-5810A0DD5FE4}" type="presOf" srcId="{4B6331E7-C4F7-CC40-83F6-68AF12A777B3}" destId="{E38723C2-1BDF-9246-910A-74B9F0A61015}" srcOrd="0" destOrd="0" presId="urn:microsoft.com/office/officeart/2005/8/layout/process1"/>
    <dgm:cxn modelId="{C93CB491-D9E8-EF44-9C8B-7679962D73D4}" type="presOf" srcId="{192D0CF3-168C-2C43-88D9-AE38C9D7DABC}" destId="{54521F3F-3900-534A-9648-F60B3718E8B1}" srcOrd="0" destOrd="0" presId="urn:microsoft.com/office/officeart/2005/8/layout/process1"/>
    <dgm:cxn modelId="{49FA4C9C-496C-8D41-90F6-BCBDAAF3754A}" type="presOf" srcId="{3E438DEC-7EE3-9F4B-9239-C449D8F97366}" destId="{1CD25B80-3714-9B4E-960C-78FCB427F9AB}" srcOrd="0" destOrd="0" presId="urn:microsoft.com/office/officeart/2005/8/layout/process1"/>
    <dgm:cxn modelId="{36715C9C-90A3-0249-84E0-A6E237D25266}" srcId="{CDE834A2-5C3D-7E40-A5EF-14A24DA1A7A6}" destId="{6ED94921-1095-6243-9E9C-4CDCE364565C}" srcOrd="0" destOrd="0" parTransId="{EAA9804F-48D7-A749-AE90-505D019DB3E3}" sibTransId="{4239BF3F-8F90-F54C-9CE5-5E1BD54F2C51}"/>
    <dgm:cxn modelId="{4A9A58A0-B1DF-4B4D-B748-A835F413224B}" srcId="{CDE834A2-5C3D-7E40-A5EF-14A24DA1A7A6}" destId="{3E438DEC-7EE3-9F4B-9239-C449D8F97366}" srcOrd="5" destOrd="0" parTransId="{27CFDF27-211F-BA41-9CD9-C09EBC02CBE8}" sibTransId="{BB3FD133-6CA0-4841-B531-7BECE5D84257}"/>
    <dgm:cxn modelId="{6ED97CA8-64EB-8547-AB87-012D92A6D268}" type="presOf" srcId="{596E573A-4617-E348-8CE6-D1C87124A31C}" destId="{AC7877C5-9208-714A-ACEF-ACB4B1D84B19}" srcOrd="1" destOrd="0" presId="urn:microsoft.com/office/officeart/2005/8/layout/process1"/>
    <dgm:cxn modelId="{AB07D5C6-5CCF-0842-9486-E8FF98485A76}" type="presOf" srcId="{596E573A-4617-E348-8CE6-D1C87124A31C}" destId="{D0190C4C-FD02-D44D-B58C-12D83597B613}" srcOrd="0" destOrd="0" presId="urn:microsoft.com/office/officeart/2005/8/layout/process1"/>
    <dgm:cxn modelId="{B90BC6D2-CF19-AD47-AC77-0082C4108B5B}" type="presOf" srcId="{91D5407B-AFC2-3348-9BAE-9479071C2016}" destId="{D72D9414-DBD2-CC43-9EB7-B64080720D49}" srcOrd="0" destOrd="0" presId="urn:microsoft.com/office/officeart/2005/8/layout/process1"/>
    <dgm:cxn modelId="{A69B7AD3-DE12-8648-8C7C-F90B9685E883}" srcId="{CDE834A2-5C3D-7E40-A5EF-14A24DA1A7A6}" destId="{91D5407B-AFC2-3348-9BAE-9479071C2016}" srcOrd="3" destOrd="0" parTransId="{EC2DD6DE-D7B7-FC40-9933-05FD06BC51D2}" sibTransId="{1D4772BA-B681-8C4B-A0A9-50870882D3C8}"/>
    <dgm:cxn modelId="{CFAB5CE8-598A-D84A-A6FA-71EAA5B024BC}" srcId="{CDE834A2-5C3D-7E40-A5EF-14A24DA1A7A6}" destId="{4B6331E7-C4F7-CC40-83F6-68AF12A777B3}" srcOrd="1" destOrd="0" parTransId="{A4E92865-7E42-7B4A-8EA2-D4696383FDEF}" sibTransId="{10DB33CC-037F-9C44-BDAB-8EBD34BD4E9D}"/>
    <dgm:cxn modelId="{1E94F4E9-372F-4A4B-B30E-AE89971D4B5A}" type="presOf" srcId="{4239BF3F-8F90-F54C-9CE5-5E1BD54F2C51}" destId="{6438D244-7817-8544-8CA7-C34B21F7935A}" srcOrd="0" destOrd="0" presId="urn:microsoft.com/office/officeart/2005/8/layout/process1"/>
    <dgm:cxn modelId="{EF3907EC-4F97-DA4A-9729-5EF2F0E836D2}" srcId="{CDE834A2-5C3D-7E40-A5EF-14A24DA1A7A6}" destId="{338175D5-0B06-4148-BC3B-177054A04CB8}" srcOrd="4" destOrd="0" parTransId="{36B0C82E-59F4-CE49-AA97-9094AF4A8E0F}" sibTransId="{596E573A-4617-E348-8CE6-D1C87124A31C}"/>
    <dgm:cxn modelId="{83ED36FF-75E4-824A-A259-0CE089068766}" type="presOf" srcId="{A4CF04B0-DBE7-7E42-A82D-445DA37E4D49}" destId="{7ED16CD5-8F74-8943-B89F-CEB9E80D8F16}" srcOrd="1" destOrd="0" presId="urn:microsoft.com/office/officeart/2005/8/layout/process1"/>
    <dgm:cxn modelId="{1032A2FF-A3FD-A047-96D6-22AF138DD14C}" type="presOf" srcId="{1D4772BA-B681-8C4B-A0A9-50870882D3C8}" destId="{5C6C4F0C-7ABA-BB43-92E9-B71AC12BD82B}" srcOrd="0" destOrd="0" presId="urn:microsoft.com/office/officeart/2005/8/layout/process1"/>
    <dgm:cxn modelId="{F0995A1E-EB50-F14E-9844-DF1F9CCA0021}" type="presParOf" srcId="{1450F583-8C83-0843-9BFB-0610B1793EC8}" destId="{62775089-C3A8-8F40-B7B6-758379C51EDD}" srcOrd="0" destOrd="0" presId="urn:microsoft.com/office/officeart/2005/8/layout/process1"/>
    <dgm:cxn modelId="{E701D993-06C5-B640-8EE8-5283CD79ABD9}" type="presParOf" srcId="{1450F583-8C83-0843-9BFB-0610B1793EC8}" destId="{6438D244-7817-8544-8CA7-C34B21F7935A}" srcOrd="1" destOrd="0" presId="urn:microsoft.com/office/officeart/2005/8/layout/process1"/>
    <dgm:cxn modelId="{F1B0D5AE-E214-0D46-9BD5-2682F0F3458C}" type="presParOf" srcId="{6438D244-7817-8544-8CA7-C34B21F7935A}" destId="{7F87D0E0-29FC-BC4E-9339-FA8DD8E61FAC}" srcOrd="0" destOrd="0" presId="urn:microsoft.com/office/officeart/2005/8/layout/process1"/>
    <dgm:cxn modelId="{D3275BEF-0BA5-D549-9900-5798888E1259}" type="presParOf" srcId="{1450F583-8C83-0843-9BFB-0610B1793EC8}" destId="{E38723C2-1BDF-9246-910A-74B9F0A61015}" srcOrd="2" destOrd="0" presId="urn:microsoft.com/office/officeart/2005/8/layout/process1"/>
    <dgm:cxn modelId="{0B96F855-ADE3-4945-8CE6-1D3DBBEB2BB7}" type="presParOf" srcId="{1450F583-8C83-0843-9BFB-0610B1793EC8}" destId="{385F740F-6998-3F4D-A4B8-5961BCE70F4F}" srcOrd="3" destOrd="0" presId="urn:microsoft.com/office/officeart/2005/8/layout/process1"/>
    <dgm:cxn modelId="{1D0A3EC2-82E5-4A44-846A-11F24A89CC7C}" type="presParOf" srcId="{385F740F-6998-3F4D-A4B8-5961BCE70F4F}" destId="{83C9D69F-FAFC-304B-8622-FAC8021A8FED}" srcOrd="0" destOrd="0" presId="urn:microsoft.com/office/officeart/2005/8/layout/process1"/>
    <dgm:cxn modelId="{F334A2E8-DBF9-724A-8669-110F8E0F3D95}" type="presParOf" srcId="{1450F583-8C83-0843-9BFB-0610B1793EC8}" destId="{54521F3F-3900-534A-9648-F60B3718E8B1}" srcOrd="4" destOrd="0" presId="urn:microsoft.com/office/officeart/2005/8/layout/process1"/>
    <dgm:cxn modelId="{F19754F6-4393-474D-940E-96192D1591C4}" type="presParOf" srcId="{1450F583-8C83-0843-9BFB-0610B1793EC8}" destId="{F893B45A-3EB8-4145-A8B3-BB8D31041D17}" srcOrd="5" destOrd="0" presId="urn:microsoft.com/office/officeart/2005/8/layout/process1"/>
    <dgm:cxn modelId="{E1BA4A1B-184E-F743-8FBF-F00BC898954C}" type="presParOf" srcId="{F893B45A-3EB8-4145-A8B3-BB8D31041D17}" destId="{7ED16CD5-8F74-8943-B89F-CEB9E80D8F16}" srcOrd="0" destOrd="0" presId="urn:microsoft.com/office/officeart/2005/8/layout/process1"/>
    <dgm:cxn modelId="{AC175F08-03D1-2E46-BD01-B838AAD5E3C0}" type="presParOf" srcId="{1450F583-8C83-0843-9BFB-0610B1793EC8}" destId="{D72D9414-DBD2-CC43-9EB7-B64080720D49}" srcOrd="6" destOrd="0" presId="urn:microsoft.com/office/officeart/2005/8/layout/process1"/>
    <dgm:cxn modelId="{62226543-B62B-F140-BC30-9137665F7565}" type="presParOf" srcId="{1450F583-8C83-0843-9BFB-0610B1793EC8}" destId="{5C6C4F0C-7ABA-BB43-92E9-B71AC12BD82B}" srcOrd="7" destOrd="0" presId="urn:microsoft.com/office/officeart/2005/8/layout/process1"/>
    <dgm:cxn modelId="{A5D72AE2-125F-9E4E-9BB2-DCAC27D8A683}" type="presParOf" srcId="{5C6C4F0C-7ABA-BB43-92E9-B71AC12BD82B}" destId="{3F8F12F9-49C7-E94C-87C2-F988897DD6B5}" srcOrd="0" destOrd="0" presId="urn:microsoft.com/office/officeart/2005/8/layout/process1"/>
    <dgm:cxn modelId="{AF70267C-2E9C-DC40-9572-E2514D2B08FE}" type="presParOf" srcId="{1450F583-8C83-0843-9BFB-0610B1793EC8}" destId="{D29EE31F-C733-6C4F-BBE7-0812E334D627}" srcOrd="8" destOrd="0" presId="urn:microsoft.com/office/officeart/2005/8/layout/process1"/>
    <dgm:cxn modelId="{12AE404E-4636-F84E-9294-93499199E270}" type="presParOf" srcId="{1450F583-8C83-0843-9BFB-0610B1793EC8}" destId="{D0190C4C-FD02-D44D-B58C-12D83597B613}" srcOrd="9" destOrd="0" presId="urn:microsoft.com/office/officeart/2005/8/layout/process1"/>
    <dgm:cxn modelId="{C647DD9B-6013-C543-ABA6-1DF2AEE3B378}" type="presParOf" srcId="{D0190C4C-FD02-D44D-B58C-12D83597B613}" destId="{AC7877C5-9208-714A-ACEF-ACB4B1D84B19}" srcOrd="0" destOrd="0" presId="urn:microsoft.com/office/officeart/2005/8/layout/process1"/>
    <dgm:cxn modelId="{2884CED9-1F4D-2A47-9503-584D7C2B1EBE}" type="presParOf" srcId="{1450F583-8C83-0843-9BFB-0610B1793EC8}" destId="{1CD25B80-3714-9B4E-960C-78FCB427F9AB}" srcOrd="10" destOrd="0" presId="urn:microsoft.com/office/officeart/2005/8/layout/process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7F8BAE-F05F-3F49-BE42-79836A232549}" type="doc">
      <dgm:prSet loTypeId="urn:microsoft.com/office/officeart/2005/8/layout/cycle2" loCatId="" qsTypeId="urn:microsoft.com/office/officeart/2005/8/quickstyle/simple4" qsCatId="simple" csTypeId="urn:microsoft.com/office/officeart/2005/8/colors/colorful2" csCatId="colorful" phldr="1"/>
      <dgm:spPr/>
      <dgm:t>
        <a:bodyPr/>
        <a:lstStyle/>
        <a:p>
          <a:endParaRPr lang="en-US"/>
        </a:p>
      </dgm:t>
    </dgm:pt>
    <dgm:pt modelId="{2A36F5B7-D621-3045-87A7-D5FBCC4ED88D}">
      <dgm:prSet phldrT="[Text]"/>
      <dgm:spPr/>
      <dgm:t>
        <a:bodyPr/>
        <a:lstStyle/>
        <a:p>
          <a:r>
            <a:rPr lang="en-US" dirty="0"/>
            <a:t>Pervasive</a:t>
          </a:r>
        </a:p>
      </dgm:t>
    </dgm:pt>
    <dgm:pt modelId="{893CBA38-517A-A044-A28D-A5C1D26175C0}" type="parTrans" cxnId="{6ECC58BF-8822-3F4C-8671-F00388D11B06}">
      <dgm:prSet/>
      <dgm:spPr/>
      <dgm:t>
        <a:bodyPr/>
        <a:lstStyle/>
        <a:p>
          <a:endParaRPr lang="en-US"/>
        </a:p>
      </dgm:t>
    </dgm:pt>
    <dgm:pt modelId="{2EAA60E5-2174-5347-8751-B5D33ADB66F1}" type="sibTrans" cxnId="{6ECC58BF-8822-3F4C-8671-F00388D11B06}">
      <dgm:prSet/>
      <dgm:spPr/>
      <dgm:t>
        <a:bodyPr/>
        <a:lstStyle/>
        <a:p>
          <a:endParaRPr lang="en-US"/>
        </a:p>
      </dgm:t>
    </dgm:pt>
    <dgm:pt modelId="{2E1DDB8A-CDBD-CF48-B73E-5670B120497F}">
      <dgm:prSet phldrT="[Text]"/>
      <dgm:spPr/>
      <dgm:t>
        <a:bodyPr/>
        <a:lstStyle/>
        <a:p>
          <a:r>
            <a:rPr lang="en-US" dirty="0"/>
            <a:t>Mental Constructs</a:t>
          </a:r>
        </a:p>
      </dgm:t>
    </dgm:pt>
    <dgm:pt modelId="{0449793F-1A76-B344-A17B-EB470798BD94}" type="parTrans" cxnId="{6A857C99-4841-604B-808A-A254AE57FF75}">
      <dgm:prSet/>
      <dgm:spPr/>
      <dgm:t>
        <a:bodyPr/>
        <a:lstStyle/>
        <a:p>
          <a:endParaRPr lang="en-US"/>
        </a:p>
      </dgm:t>
    </dgm:pt>
    <dgm:pt modelId="{CE30AF3B-A3E2-1E44-8111-451FEC0574E0}" type="sibTrans" cxnId="{6A857C99-4841-604B-808A-A254AE57FF75}">
      <dgm:prSet/>
      <dgm:spPr/>
      <dgm:t>
        <a:bodyPr/>
        <a:lstStyle/>
        <a:p>
          <a:endParaRPr lang="en-US"/>
        </a:p>
      </dgm:t>
    </dgm:pt>
    <dgm:pt modelId="{52C4DAB5-5E1C-A541-94C8-8DFBFD8A4E08}">
      <dgm:prSet phldrT="[Text]"/>
      <dgm:spPr/>
      <dgm:t>
        <a:bodyPr/>
        <a:lstStyle/>
        <a:p>
          <a:r>
            <a:rPr lang="en-US" dirty="0"/>
            <a:t>Alignment with declared beliefs</a:t>
          </a:r>
        </a:p>
      </dgm:t>
    </dgm:pt>
    <dgm:pt modelId="{A73658BF-1A9F-9E47-9270-1B355DCCEBDA}" type="parTrans" cxnId="{F3C3FBDF-0085-A342-B8BC-AEDC098EBF8F}">
      <dgm:prSet/>
      <dgm:spPr/>
      <dgm:t>
        <a:bodyPr/>
        <a:lstStyle/>
        <a:p>
          <a:endParaRPr lang="en-US"/>
        </a:p>
      </dgm:t>
    </dgm:pt>
    <dgm:pt modelId="{993676ED-03CD-3E43-9C96-CAF81F39FE6C}" type="sibTrans" cxnId="{F3C3FBDF-0085-A342-B8BC-AEDC098EBF8F}">
      <dgm:prSet/>
      <dgm:spPr/>
      <dgm:t>
        <a:bodyPr/>
        <a:lstStyle/>
        <a:p>
          <a:endParaRPr lang="en-US"/>
        </a:p>
      </dgm:t>
    </dgm:pt>
    <dgm:pt modelId="{6FBC3959-CAE3-5043-983A-8F57AECCFE77}">
      <dgm:prSet phldrT="[Text]"/>
      <dgm:spPr/>
      <dgm:t>
        <a:bodyPr/>
        <a:lstStyle/>
        <a:p>
          <a:r>
            <a:rPr lang="en-US" dirty="0"/>
            <a:t>Favor our own in-group</a:t>
          </a:r>
        </a:p>
      </dgm:t>
    </dgm:pt>
    <dgm:pt modelId="{C5591361-BE66-9C4F-98E8-CE5AF4A556E3}" type="parTrans" cxnId="{D9565A8E-57F5-6245-AE0F-CB27305D1E0D}">
      <dgm:prSet/>
      <dgm:spPr/>
      <dgm:t>
        <a:bodyPr/>
        <a:lstStyle/>
        <a:p>
          <a:endParaRPr lang="en-US"/>
        </a:p>
      </dgm:t>
    </dgm:pt>
    <dgm:pt modelId="{810F98D0-9665-2645-B5C2-DEDE3492159B}" type="sibTrans" cxnId="{D9565A8E-57F5-6245-AE0F-CB27305D1E0D}">
      <dgm:prSet/>
      <dgm:spPr/>
      <dgm:t>
        <a:bodyPr/>
        <a:lstStyle/>
        <a:p>
          <a:endParaRPr lang="en-US"/>
        </a:p>
      </dgm:t>
    </dgm:pt>
    <dgm:pt modelId="{CC90E7AB-9A5A-9E4E-96FF-36889E93A194}">
      <dgm:prSet phldrT="[Text]"/>
      <dgm:spPr/>
      <dgm:t>
        <a:bodyPr/>
        <a:lstStyle/>
        <a:p>
          <a:r>
            <a:rPr lang="en-US" dirty="0"/>
            <a:t>Malleable</a:t>
          </a:r>
        </a:p>
      </dgm:t>
    </dgm:pt>
    <dgm:pt modelId="{318FFB71-8833-0342-9536-0851BE3079EE}" type="parTrans" cxnId="{9745BAEE-2A2A-1049-9FC6-A0202FFC21BD}">
      <dgm:prSet/>
      <dgm:spPr/>
      <dgm:t>
        <a:bodyPr/>
        <a:lstStyle/>
        <a:p>
          <a:endParaRPr lang="en-US"/>
        </a:p>
      </dgm:t>
    </dgm:pt>
    <dgm:pt modelId="{B28F8B1E-FCB6-0044-87B2-7776C0EF6243}" type="sibTrans" cxnId="{9745BAEE-2A2A-1049-9FC6-A0202FFC21BD}">
      <dgm:prSet/>
      <dgm:spPr/>
      <dgm:t>
        <a:bodyPr/>
        <a:lstStyle/>
        <a:p>
          <a:endParaRPr lang="en-US"/>
        </a:p>
      </dgm:t>
    </dgm:pt>
    <dgm:pt modelId="{E2DEB80B-82A7-1341-B6C2-74B89A07ED78}" type="pres">
      <dgm:prSet presAssocID="{1C7F8BAE-F05F-3F49-BE42-79836A232549}" presName="cycle" presStyleCnt="0">
        <dgm:presLayoutVars>
          <dgm:dir/>
          <dgm:resizeHandles val="exact"/>
        </dgm:presLayoutVars>
      </dgm:prSet>
      <dgm:spPr/>
    </dgm:pt>
    <dgm:pt modelId="{738C8075-65A8-D943-B3A9-F1BBE2BFB48E}" type="pres">
      <dgm:prSet presAssocID="{2A36F5B7-D621-3045-87A7-D5FBCC4ED88D}" presName="node" presStyleLbl="node1" presStyleIdx="0" presStyleCnt="5">
        <dgm:presLayoutVars>
          <dgm:bulletEnabled val="1"/>
        </dgm:presLayoutVars>
      </dgm:prSet>
      <dgm:spPr/>
    </dgm:pt>
    <dgm:pt modelId="{83AD3AAF-4EED-E343-9DEB-D7C141E7912C}" type="pres">
      <dgm:prSet presAssocID="{2EAA60E5-2174-5347-8751-B5D33ADB66F1}" presName="sibTrans" presStyleLbl="sibTrans2D1" presStyleIdx="0" presStyleCnt="5"/>
      <dgm:spPr/>
    </dgm:pt>
    <dgm:pt modelId="{44125EF3-538E-AF46-9FBB-0B1246AB4CEE}" type="pres">
      <dgm:prSet presAssocID="{2EAA60E5-2174-5347-8751-B5D33ADB66F1}" presName="connectorText" presStyleLbl="sibTrans2D1" presStyleIdx="0" presStyleCnt="5"/>
      <dgm:spPr/>
    </dgm:pt>
    <dgm:pt modelId="{B4761290-A518-A042-B8E8-3883C7F2C578}" type="pres">
      <dgm:prSet presAssocID="{2E1DDB8A-CDBD-CF48-B73E-5670B120497F}" presName="node" presStyleLbl="node1" presStyleIdx="1" presStyleCnt="5">
        <dgm:presLayoutVars>
          <dgm:bulletEnabled val="1"/>
        </dgm:presLayoutVars>
      </dgm:prSet>
      <dgm:spPr/>
    </dgm:pt>
    <dgm:pt modelId="{D9CC1A6F-F81F-7542-AE6F-454DB5C48038}" type="pres">
      <dgm:prSet presAssocID="{CE30AF3B-A3E2-1E44-8111-451FEC0574E0}" presName="sibTrans" presStyleLbl="sibTrans2D1" presStyleIdx="1" presStyleCnt="5"/>
      <dgm:spPr/>
    </dgm:pt>
    <dgm:pt modelId="{EBDCD6A6-1971-FD46-8440-686B1CA2EA9F}" type="pres">
      <dgm:prSet presAssocID="{CE30AF3B-A3E2-1E44-8111-451FEC0574E0}" presName="connectorText" presStyleLbl="sibTrans2D1" presStyleIdx="1" presStyleCnt="5"/>
      <dgm:spPr/>
    </dgm:pt>
    <dgm:pt modelId="{82C0A06D-A4D0-B84E-9CF2-EAA18B8D50B3}" type="pres">
      <dgm:prSet presAssocID="{52C4DAB5-5E1C-A541-94C8-8DFBFD8A4E08}" presName="node" presStyleLbl="node1" presStyleIdx="2" presStyleCnt="5">
        <dgm:presLayoutVars>
          <dgm:bulletEnabled val="1"/>
        </dgm:presLayoutVars>
      </dgm:prSet>
      <dgm:spPr/>
    </dgm:pt>
    <dgm:pt modelId="{DCD4FEBC-96DF-AF49-87C3-B1AE19939074}" type="pres">
      <dgm:prSet presAssocID="{993676ED-03CD-3E43-9C96-CAF81F39FE6C}" presName="sibTrans" presStyleLbl="sibTrans2D1" presStyleIdx="2" presStyleCnt="5"/>
      <dgm:spPr/>
    </dgm:pt>
    <dgm:pt modelId="{80E2BA7D-64B2-FE40-B44E-BEF0B64CDA0D}" type="pres">
      <dgm:prSet presAssocID="{993676ED-03CD-3E43-9C96-CAF81F39FE6C}" presName="connectorText" presStyleLbl="sibTrans2D1" presStyleIdx="2" presStyleCnt="5"/>
      <dgm:spPr/>
    </dgm:pt>
    <dgm:pt modelId="{F4915A8D-128C-AE47-93D5-25E4BF9C4E48}" type="pres">
      <dgm:prSet presAssocID="{6FBC3959-CAE3-5043-983A-8F57AECCFE77}" presName="node" presStyleLbl="node1" presStyleIdx="3" presStyleCnt="5">
        <dgm:presLayoutVars>
          <dgm:bulletEnabled val="1"/>
        </dgm:presLayoutVars>
      </dgm:prSet>
      <dgm:spPr/>
    </dgm:pt>
    <dgm:pt modelId="{BFB82EDD-BB5D-7749-8DC4-04DE889A759A}" type="pres">
      <dgm:prSet presAssocID="{810F98D0-9665-2645-B5C2-DEDE3492159B}" presName="sibTrans" presStyleLbl="sibTrans2D1" presStyleIdx="3" presStyleCnt="5"/>
      <dgm:spPr/>
    </dgm:pt>
    <dgm:pt modelId="{C8CBE978-69F8-E449-8CB3-F5C40CBABE72}" type="pres">
      <dgm:prSet presAssocID="{810F98D0-9665-2645-B5C2-DEDE3492159B}" presName="connectorText" presStyleLbl="sibTrans2D1" presStyleIdx="3" presStyleCnt="5"/>
      <dgm:spPr/>
    </dgm:pt>
    <dgm:pt modelId="{AD14120F-F924-8442-9EE3-3E6E8CACA833}" type="pres">
      <dgm:prSet presAssocID="{CC90E7AB-9A5A-9E4E-96FF-36889E93A194}" presName="node" presStyleLbl="node1" presStyleIdx="4" presStyleCnt="5">
        <dgm:presLayoutVars>
          <dgm:bulletEnabled val="1"/>
        </dgm:presLayoutVars>
      </dgm:prSet>
      <dgm:spPr/>
    </dgm:pt>
    <dgm:pt modelId="{6886278F-D4C7-6143-9428-FD68F5421E37}" type="pres">
      <dgm:prSet presAssocID="{B28F8B1E-FCB6-0044-87B2-7776C0EF6243}" presName="sibTrans" presStyleLbl="sibTrans2D1" presStyleIdx="4" presStyleCnt="5"/>
      <dgm:spPr/>
    </dgm:pt>
    <dgm:pt modelId="{4EBE0D7C-2439-8941-8353-E47A9F4C8F6A}" type="pres">
      <dgm:prSet presAssocID="{B28F8B1E-FCB6-0044-87B2-7776C0EF6243}" presName="connectorText" presStyleLbl="sibTrans2D1" presStyleIdx="4" presStyleCnt="5"/>
      <dgm:spPr/>
    </dgm:pt>
  </dgm:ptLst>
  <dgm:cxnLst>
    <dgm:cxn modelId="{1CAAE712-F353-E349-A8EC-17793D565980}" type="presOf" srcId="{B28F8B1E-FCB6-0044-87B2-7776C0EF6243}" destId="{6886278F-D4C7-6143-9428-FD68F5421E37}" srcOrd="0" destOrd="0" presId="urn:microsoft.com/office/officeart/2005/8/layout/cycle2"/>
    <dgm:cxn modelId="{E69D0D2B-150A-0B4D-9800-7591CEF948C0}" type="presOf" srcId="{2A36F5B7-D621-3045-87A7-D5FBCC4ED88D}" destId="{738C8075-65A8-D943-B3A9-F1BBE2BFB48E}" srcOrd="0" destOrd="0" presId="urn:microsoft.com/office/officeart/2005/8/layout/cycle2"/>
    <dgm:cxn modelId="{881F8D38-2AC7-CD49-826A-DB74D1E54B23}" type="presOf" srcId="{52C4DAB5-5E1C-A541-94C8-8DFBFD8A4E08}" destId="{82C0A06D-A4D0-B84E-9CF2-EAA18B8D50B3}" srcOrd="0" destOrd="0" presId="urn:microsoft.com/office/officeart/2005/8/layout/cycle2"/>
    <dgm:cxn modelId="{2CEDCE38-5052-924A-965E-F5F341A4F0C6}" type="presOf" srcId="{2E1DDB8A-CDBD-CF48-B73E-5670B120497F}" destId="{B4761290-A518-A042-B8E8-3883C7F2C578}" srcOrd="0" destOrd="0" presId="urn:microsoft.com/office/officeart/2005/8/layout/cycle2"/>
    <dgm:cxn modelId="{1A5D7D54-16FB-C447-8582-BEFB81B15CFB}" type="presOf" srcId="{B28F8B1E-FCB6-0044-87B2-7776C0EF6243}" destId="{4EBE0D7C-2439-8941-8353-E47A9F4C8F6A}" srcOrd="1" destOrd="0" presId="urn:microsoft.com/office/officeart/2005/8/layout/cycle2"/>
    <dgm:cxn modelId="{690C6D60-2B2D-874C-9916-A88624C90E24}" type="presOf" srcId="{6FBC3959-CAE3-5043-983A-8F57AECCFE77}" destId="{F4915A8D-128C-AE47-93D5-25E4BF9C4E48}" srcOrd="0" destOrd="0" presId="urn:microsoft.com/office/officeart/2005/8/layout/cycle2"/>
    <dgm:cxn modelId="{E8925966-0B0E-5C45-AACC-A82DF05F7FA8}" type="presOf" srcId="{CE30AF3B-A3E2-1E44-8111-451FEC0574E0}" destId="{EBDCD6A6-1971-FD46-8440-686B1CA2EA9F}" srcOrd="1" destOrd="0" presId="urn:microsoft.com/office/officeart/2005/8/layout/cycle2"/>
    <dgm:cxn modelId="{BA1D1173-EE06-244C-AF86-DE63789B2F90}" type="presOf" srcId="{2EAA60E5-2174-5347-8751-B5D33ADB66F1}" destId="{83AD3AAF-4EED-E343-9DEB-D7C141E7912C}" srcOrd="0" destOrd="0" presId="urn:microsoft.com/office/officeart/2005/8/layout/cycle2"/>
    <dgm:cxn modelId="{31ECB07A-BC37-9446-8291-A21F5B6867FD}" type="presOf" srcId="{CC90E7AB-9A5A-9E4E-96FF-36889E93A194}" destId="{AD14120F-F924-8442-9EE3-3E6E8CACA833}" srcOrd="0" destOrd="0" presId="urn:microsoft.com/office/officeart/2005/8/layout/cycle2"/>
    <dgm:cxn modelId="{9BED248E-5B9D-CA4A-8E98-2A63D29CDBF4}" type="presOf" srcId="{CE30AF3B-A3E2-1E44-8111-451FEC0574E0}" destId="{D9CC1A6F-F81F-7542-AE6F-454DB5C48038}" srcOrd="0" destOrd="0" presId="urn:microsoft.com/office/officeart/2005/8/layout/cycle2"/>
    <dgm:cxn modelId="{D9565A8E-57F5-6245-AE0F-CB27305D1E0D}" srcId="{1C7F8BAE-F05F-3F49-BE42-79836A232549}" destId="{6FBC3959-CAE3-5043-983A-8F57AECCFE77}" srcOrd="3" destOrd="0" parTransId="{C5591361-BE66-9C4F-98E8-CE5AF4A556E3}" sibTransId="{810F98D0-9665-2645-B5C2-DEDE3492159B}"/>
    <dgm:cxn modelId="{6A857C99-4841-604B-808A-A254AE57FF75}" srcId="{1C7F8BAE-F05F-3F49-BE42-79836A232549}" destId="{2E1DDB8A-CDBD-CF48-B73E-5670B120497F}" srcOrd="1" destOrd="0" parTransId="{0449793F-1A76-B344-A17B-EB470798BD94}" sibTransId="{CE30AF3B-A3E2-1E44-8111-451FEC0574E0}"/>
    <dgm:cxn modelId="{042BF49D-1618-5942-8169-D146E71C1048}" type="presOf" srcId="{810F98D0-9665-2645-B5C2-DEDE3492159B}" destId="{BFB82EDD-BB5D-7749-8DC4-04DE889A759A}" srcOrd="0" destOrd="0" presId="urn:microsoft.com/office/officeart/2005/8/layout/cycle2"/>
    <dgm:cxn modelId="{25D7FDA6-7AD1-AF41-B47F-0F2664941F7D}" type="presOf" srcId="{2EAA60E5-2174-5347-8751-B5D33ADB66F1}" destId="{44125EF3-538E-AF46-9FBB-0B1246AB4CEE}" srcOrd="1" destOrd="0" presId="urn:microsoft.com/office/officeart/2005/8/layout/cycle2"/>
    <dgm:cxn modelId="{63331DAB-5C55-CB40-91F1-48C6655D3F17}" type="presOf" srcId="{993676ED-03CD-3E43-9C96-CAF81F39FE6C}" destId="{DCD4FEBC-96DF-AF49-87C3-B1AE19939074}" srcOrd="0" destOrd="0" presId="urn:microsoft.com/office/officeart/2005/8/layout/cycle2"/>
    <dgm:cxn modelId="{6ECC58BF-8822-3F4C-8671-F00388D11B06}" srcId="{1C7F8BAE-F05F-3F49-BE42-79836A232549}" destId="{2A36F5B7-D621-3045-87A7-D5FBCC4ED88D}" srcOrd="0" destOrd="0" parTransId="{893CBA38-517A-A044-A28D-A5C1D26175C0}" sibTransId="{2EAA60E5-2174-5347-8751-B5D33ADB66F1}"/>
    <dgm:cxn modelId="{6F9D45CF-CC7C-8747-8FC0-E3C6897D886A}" type="presOf" srcId="{1C7F8BAE-F05F-3F49-BE42-79836A232549}" destId="{E2DEB80B-82A7-1341-B6C2-74B89A07ED78}" srcOrd="0" destOrd="0" presId="urn:microsoft.com/office/officeart/2005/8/layout/cycle2"/>
    <dgm:cxn modelId="{9644DBD2-5D18-B746-9A8C-7EC59A423233}" type="presOf" srcId="{810F98D0-9665-2645-B5C2-DEDE3492159B}" destId="{C8CBE978-69F8-E449-8CB3-F5C40CBABE72}" srcOrd="1" destOrd="0" presId="urn:microsoft.com/office/officeart/2005/8/layout/cycle2"/>
    <dgm:cxn modelId="{F3C3FBDF-0085-A342-B8BC-AEDC098EBF8F}" srcId="{1C7F8BAE-F05F-3F49-BE42-79836A232549}" destId="{52C4DAB5-5E1C-A541-94C8-8DFBFD8A4E08}" srcOrd="2" destOrd="0" parTransId="{A73658BF-1A9F-9E47-9270-1B355DCCEBDA}" sibTransId="{993676ED-03CD-3E43-9C96-CAF81F39FE6C}"/>
    <dgm:cxn modelId="{936288EB-EDF5-4042-A055-7E9E55F4335F}" type="presOf" srcId="{993676ED-03CD-3E43-9C96-CAF81F39FE6C}" destId="{80E2BA7D-64B2-FE40-B44E-BEF0B64CDA0D}" srcOrd="1" destOrd="0" presId="urn:microsoft.com/office/officeart/2005/8/layout/cycle2"/>
    <dgm:cxn modelId="{9745BAEE-2A2A-1049-9FC6-A0202FFC21BD}" srcId="{1C7F8BAE-F05F-3F49-BE42-79836A232549}" destId="{CC90E7AB-9A5A-9E4E-96FF-36889E93A194}" srcOrd="4" destOrd="0" parTransId="{318FFB71-8833-0342-9536-0851BE3079EE}" sibTransId="{B28F8B1E-FCB6-0044-87B2-7776C0EF6243}"/>
    <dgm:cxn modelId="{06DF26AF-8414-9A4E-8039-DED9952BB5F2}" type="presParOf" srcId="{E2DEB80B-82A7-1341-B6C2-74B89A07ED78}" destId="{738C8075-65A8-D943-B3A9-F1BBE2BFB48E}" srcOrd="0" destOrd="0" presId="urn:microsoft.com/office/officeart/2005/8/layout/cycle2"/>
    <dgm:cxn modelId="{BE527212-1EBA-C74C-B938-0ED8BFDAE9F1}" type="presParOf" srcId="{E2DEB80B-82A7-1341-B6C2-74B89A07ED78}" destId="{83AD3AAF-4EED-E343-9DEB-D7C141E7912C}" srcOrd="1" destOrd="0" presId="urn:microsoft.com/office/officeart/2005/8/layout/cycle2"/>
    <dgm:cxn modelId="{15952495-3260-D243-A577-6BF4BEC269E5}" type="presParOf" srcId="{83AD3AAF-4EED-E343-9DEB-D7C141E7912C}" destId="{44125EF3-538E-AF46-9FBB-0B1246AB4CEE}" srcOrd="0" destOrd="0" presId="urn:microsoft.com/office/officeart/2005/8/layout/cycle2"/>
    <dgm:cxn modelId="{5EA3CE0E-CED1-414B-8573-8FA2062D893C}" type="presParOf" srcId="{E2DEB80B-82A7-1341-B6C2-74B89A07ED78}" destId="{B4761290-A518-A042-B8E8-3883C7F2C578}" srcOrd="2" destOrd="0" presId="urn:microsoft.com/office/officeart/2005/8/layout/cycle2"/>
    <dgm:cxn modelId="{D53AD418-89A5-4A4E-923E-FA6C84C444F1}" type="presParOf" srcId="{E2DEB80B-82A7-1341-B6C2-74B89A07ED78}" destId="{D9CC1A6F-F81F-7542-AE6F-454DB5C48038}" srcOrd="3" destOrd="0" presId="urn:microsoft.com/office/officeart/2005/8/layout/cycle2"/>
    <dgm:cxn modelId="{D24297F9-64E8-4449-885B-0D3374BF02FD}" type="presParOf" srcId="{D9CC1A6F-F81F-7542-AE6F-454DB5C48038}" destId="{EBDCD6A6-1971-FD46-8440-686B1CA2EA9F}" srcOrd="0" destOrd="0" presId="urn:microsoft.com/office/officeart/2005/8/layout/cycle2"/>
    <dgm:cxn modelId="{B2ED32C3-15C3-F942-BB74-F066B8AA5C57}" type="presParOf" srcId="{E2DEB80B-82A7-1341-B6C2-74B89A07ED78}" destId="{82C0A06D-A4D0-B84E-9CF2-EAA18B8D50B3}" srcOrd="4" destOrd="0" presId="urn:microsoft.com/office/officeart/2005/8/layout/cycle2"/>
    <dgm:cxn modelId="{277BB7F6-0AF9-D248-84B7-E1255FE650DC}" type="presParOf" srcId="{E2DEB80B-82A7-1341-B6C2-74B89A07ED78}" destId="{DCD4FEBC-96DF-AF49-87C3-B1AE19939074}" srcOrd="5" destOrd="0" presId="urn:microsoft.com/office/officeart/2005/8/layout/cycle2"/>
    <dgm:cxn modelId="{92111ED3-0B71-6C40-AB86-85A0A6DCB529}" type="presParOf" srcId="{DCD4FEBC-96DF-AF49-87C3-B1AE19939074}" destId="{80E2BA7D-64B2-FE40-B44E-BEF0B64CDA0D}" srcOrd="0" destOrd="0" presId="urn:microsoft.com/office/officeart/2005/8/layout/cycle2"/>
    <dgm:cxn modelId="{A582CEC4-873D-A540-BC09-30614FCD831F}" type="presParOf" srcId="{E2DEB80B-82A7-1341-B6C2-74B89A07ED78}" destId="{F4915A8D-128C-AE47-93D5-25E4BF9C4E48}" srcOrd="6" destOrd="0" presId="urn:microsoft.com/office/officeart/2005/8/layout/cycle2"/>
    <dgm:cxn modelId="{3C258B9A-0BF9-E24F-9896-36078755B911}" type="presParOf" srcId="{E2DEB80B-82A7-1341-B6C2-74B89A07ED78}" destId="{BFB82EDD-BB5D-7749-8DC4-04DE889A759A}" srcOrd="7" destOrd="0" presId="urn:microsoft.com/office/officeart/2005/8/layout/cycle2"/>
    <dgm:cxn modelId="{754C710A-2071-EF46-9FBD-999619F53FE0}" type="presParOf" srcId="{BFB82EDD-BB5D-7749-8DC4-04DE889A759A}" destId="{C8CBE978-69F8-E449-8CB3-F5C40CBABE72}" srcOrd="0" destOrd="0" presId="urn:microsoft.com/office/officeart/2005/8/layout/cycle2"/>
    <dgm:cxn modelId="{8C9B86ED-F7AB-CA43-886F-5AFF2E9F88CE}" type="presParOf" srcId="{E2DEB80B-82A7-1341-B6C2-74B89A07ED78}" destId="{AD14120F-F924-8442-9EE3-3E6E8CACA833}" srcOrd="8" destOrd="0" presId="urn:microsoft.com/office/officeart/2005/8/layout/cycle2"/>
    <dgm:cxn modelId="{8D6FD0DA-FD6E-7B4D-B51F-0D14A98EE6C0}" type="presParOf" srcId="{E2DEB80B-82A7-1341-B6C2-74B89A07ED78}" destId="{6886278F-D4C7-6143-9428-FD68F5421E37}" srcOrd="9" destOrd="0" presId="urn:microsoft.com/office/officeart/2005/8/layout/cycle2"/>
    <dgm:cxn modelId="{E4464B5C-D7F7-314E-969F-D27D40996649}" type="presParOf" srcId="{6886278F-D4C7-6143-9428-FD68F5421E37}" destId="{4EBE0D7C-2439-8941-8353-E47A9F4C8F6A}"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FD565F-D84B-BD4C-8A29-9AEAE80BDD86}">
      <dsp:nvSpPr>
        <dsp:cNvPr id="0" name=""/>
        <dsp:cNvSpPr/>
      </dsp:nvSpPr>
      <dsp:spPr>
        <a:xfrm>
          <a:off x="3588" y="1294280"/>
          <a:ext cx="1568917" cy="985476"/>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Formal Complaint filed</a:t>
          </a:r>
        </a:p>
      </dsp:txBody>
      <dsp:txXfrm>
        <a:off x="32452" y="1323144"/>
        <a:ext cx="1511189" cy="927748"/>
      </dsp:txXfrm>
    </dsp:sp>
    <dsp:sp modelId="{F6DBC6D2-AB9C-904E-AD70-D5515AB1DDDD}">
      <dsp:nvSpPr>
        <dsp:cNvPr id="0" name=""/>
        <dsp:cNvSpPr/>
      </dsp:nvSpPr>
      <dsp:spPr>
        <a:xfrm>
          <a:off x="1729397" y="1592472"/>
          <a:ext cx="332610" cy="38909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729397" y="1670290"/>
        <a:ext cx="232827" cy="233455"/>
      </dsp:txXfrm>
    </dsp:sp>
    <dsp:sp modelId="{B464A28F-62AD-AA4D-B4CE-58465266BAA8}">
      <dsp:nvSpPr>
        <dsp:cNvPr id="0" name=""/>
        <dsp:cNvSpPr/>
      </dsp:nvSpPr>
      <dsp:spPr>
        <a:xfrm>
          <a:off x="2200072" y="1294280"/>
          <a:ext cx="1568917" cy="985476"/>
        </a:xfrm>
        <a:prstGeom prst="roundRect">
          <a:avLst>
            <a:gd name="adj" fmla="val 10000"/>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Informal Resolution</a:t>
          </a:r>
        </a:p>
      </dsp:txBody>
      <dsp:txXfrm>
        <a:off x="2228936" y="1323144"/>
        <a:ext cx="1511189" cy="927748"/>
      </dsp:txXfrm>
    </dsp:sp>
    <dsp:sp modelId="{D91FDDA4-6148-7540-9F32-438B31062FAD}">
      <dsp:nvSpPr>
        <dsp:cNvPr id="0" name=""/>
        <dsp:cNvSpPr/>
      </dsp:nvSpPr>
      <dsp:spPr>
        <a:xfrm>
          <a:off x="3925882" y="1592472"/>
          <a:ext cx="332610" cy="389091"/>
        </a:xfrm>
        <a:prstGeom prst="rightArrow">
          <a:avLst>
            <a:gd name="adj1" fmla="val 60000"/>
            <a:gd name="adj2" fmla="val 50000"/>
          </a:avLst>
        </a:prstGeom>
        <a:solidFill>
          <a:schemeClr val="accent5">
            <a:hueOff val="-3379271"/>
            <a:satOff val="-8710"/>
            <a:lumOff val="-588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925882" y="1670290"/>
        <a:ext cx="232827" cy="233455"/>
      </dsp:txXfrm>
    </dsp:sp>
    <dsp:sp modelId="{F5EBC3B5-3E3D-E64E-8A1D-3A0598C2C1ED}">
      <dsp:nvSpPr>
        <dsp:cNvPr id="0" name=""/>
        <dsp:cNvSpPr/>
      </dsp:nvSpPr>
      <dsp:spPr>
        <a:xfrm>
          <a:off x="4396557" y="1294280"/>
          <a:ext cx="1568917" cy="985476"/>
        </a:xfrm>
        <a:prstGeom prst="roundRect">
          <a:avLst>
            <a:gd name="adj" fmla="val 10000"/>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Agreed upon outcome such as mediation</a:t>
          </a:r>
        </a:p>
      </dsp:txBody>
      <dsp:txXfrm>
        <a:off x="4425421" y="1323144"/>
        <a:ext cx="1511189" cy="927748"/>
      </dsp:txXfrm>
    </dsp:sp>
    <dsp:sp modelId="{55BDC4B1-AC52-E643-B3F5-41059BEAAC05}">
      <dsp:nvSpPr>
        <dsp:cNvPr id="0" name=""/>
        <dsp:cNvSpPr/>
      </dsp:nvSpPr>
      <dsp:spPr>
        <a:xfrm>
          <a:off x="6122366" y="1592472"/>
          <a:ext cx="332610" cy="389091"/>
        </a:xfrm>
        <a:prstGeom prst="rightArrow">
          <a:avLst>
            <a:gd name="adj1" fmla="val 60000"/>
            <a:gd name="adj2" fmla="val 50000"/>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6122366" y="1670290"/>
        <a:ext cx="232827" cy="233455"/>
      </dsp:txXfrm>
    </dsp:sp>
    <dsp:sp modelId="{79F5D7FB-C804-0943-A6AA-4914DEAC2AC8}">
      <dsp:nvSpPr>
        <dsp:cNvPr id="0" name=""/>
        <dsp:cNvSpPr/>
      </dsp:nvSpPr>
      <dsp:spPr>
        <a:xfrm>
          <a:off x="6593042" y="1294280"/>
          <a:ext cx="1568917" cy="985476"/>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No disciplinary action &amp; case closed</a:t>
          </a:r>
        </a:p>
      </dsp:txBody>
      <dsp:txXfrm>
        <a:off x="6621906" y="1323144"/>
        <a:ext cx="1511189" cy="9277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775089-C3A8-8F40-B7B6-758379C51EDD}">
      <dsp:nvSpPr>
        <dsp:cNvPr id="0" name=""/>
        <dsp:cNvSpPr/>
      </dsp:nvSpPr>
      <dsp:spPr>
        <a:xfrm>
          <a:off x="0" y="693570"/>
          <a:ext cx="1395190" cy="117310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Formal Complaint filed</a:t>
          </a:r>
        </a:p>
      </dsp:txBody>
      <dsp:txXfrm>
        <a:off x="34359" y="727929"/>
        <a:ext cx="1326472" cy="1104386"/>
      </dsp:txXfrm>
    </dsp:sp>
    <dsp:sp modelId="{6438D244-7817-8544-8CA7-C34B21F7935A}">
      <dsp:nvSpPr>
        <dsp:cNvPr id="0" name=""/>
        <dsp:cNvSpPr/>
      </dsp:nvSpPr>
      <dsp:spPr>
        <a:xfrm>
          <a:off x="1534709" y="1107119"/>
          <a:ext cx="295780" cy="34600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534709" y="1176320"/>
        <a:ext cx="207046" cy="207605"/>
      </dsp:txXfrm>
    </dsp:sp>
    <dsp:sp modelId="{E38723C2-1BDF-9246-910A-74B9F0A61015}">
      <dsp:nvSpPr>
        <dsp:cNvPr id="0" name=""/>
        <dsp:cNvSpPr/>
      </dsp:nvSpPr>
      <dsp:spPr>
        <a:xfrm>
          <a:off x="1953266" y="693570"/>
          <a:ext cx="1395190" cy="1173104"/>
        </a:xfrm>
        <a:prstGeom prst="roundRect">
          <a:avLst>
            <a:gd name="adj" fmla="val 10000"/>
          </a:avLst>
        </a:prstGeom>
        <a:solidFill>
          <a:schemeClr val="accent3">
            <a:hueOff val="542120"/>
            <a:satOff val="20000"/>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Formal Resolution</a:t>
          </a:r>
        </a:p>
      </dsp:txBody>
      <dsp:txXfrm>
        <a:off x="1987625" y="727929"/>
        <a:ext cx="1326472" cy="1104386"/>
      </dsp:txXfrm>
    </dsp:sp>
    <dsp:sp modelId="{385F740F-6998-3F4D-A4B8-5961BCE70F4F}">
      <dsp:nvSpPr>
        <dsp:cNvPr id="0" name=""/>
        <dsp:cNvSpPr/>
      </dsp:nvSpPr>
      <dsp:spPr>
        <a:xfrm>
          <a:off x="3487976" y="1107119"/>
          <a:ext cx="295780" cy="346007"/>
        </a:xfrm>
        <a:prstGeom prst="rightArrow">
          <a:avLst>
            <a:gd name="adj1" fmla="val 60000"/>
            <a:gd name="adj2" fmla="val 50000"/>
          </a:avLst>
        </a:prstGeom>
        <a:solidFill>
          <a:schemeClr val="accent3">
            <a:hueOff val="677650"/>
            <a:satOff val="25000"/>
            <a:lumOff val="-367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487976" y="1176320"/>
        <a:ext cx="207046" cy="207605"/>
      </dsp:txXfrm>
    </dsp:sp>
    <dsp:sp modelId="{54521F3F-3900-534A-9648-F60B3718E8B1}">
      <dsp:nvSpPr>
        <dsp:cNvPr id="0" name=""/>
        <dsp:cNvSpPr/>
      </dsp:nvSpPr>
      <dsp:spPr>
        <a:xfrm>
          <a:off x="3906533" y="693570"/>
          <a:ext cx="1395190" cy="1173104"/>
        </a:xfrm>
        <a:prstGeom prst="roundRect">
          <a:avLst>
            <a:gd name="adj" fmla="val 10000"/>
          </a:avLst>
        </a:prstGeom>
        <a:solidFill>
          <a:schemeClr val="accent3">
            <a:hueOff val="1084240"/>
            <a:satOff val="40000"/>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Investigation</a:t>
          </a:r>
        </a:p>
      </dsp:txBody>
      <dsp:txXfrm>
        <a:off x="3940892" y="727929"/>
        <a:ext cx="1326472" cy="1104386"/>
      </dsp:txXfrm>
    </dsp:sp>
    <dsp:sp modelId="{F893B45A-3EB8-4145-A8B3-BB8D31041D17}">
      <dsp:nvSpPr>
        <dsp:cNvPr id="0" name=""/>
        <dsp:cNvSpPr/>
      </dsp:nvSpPr>
      <dsp:spPr>
        <a:xfrm>
          <a:off x="5441243" y="1107119"/>
          <a:ext cx="295780" cy="346007"/>
        </a:xfrm>
        <a:prstGeom prst="rightArrow">
          <a:avLst>
            <a:gd name="adj1" fmla="val 60000"/>
            <a:gd name="adj2" fmla="val 50000"/>
          </a:avLst>
        </a:prstGeom>
        <a:solidFill>
          <a:schemeClr val="accent3">
            <a:hueOff val="1355300"/>
            <a:satOff val="50000"/>
            <a:lumOff val="-735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441243" y="1176320"/>
        <a:ext cx="207046" cy="207605"/>
      </dsp:txXfrm>
    </dsp:sp>
    <dsp:sp modelId="{D72D9414-DBD2-CC43-9EB7-B64080720D49}">
      <dsp:nvSpPr>
        <dsp:cNvPr id="0" name=""/>
        <dsp:cNvSpPr/>
      </dsp:nvSpPr>
      <dsp:spPr>
        <a:xfrm>
          <a:off x="5859800" y="693570"/>
          <a:ext cx="1395190" cy="1173104"/>
        </a:xfrm>
        <a:prstGeom prst="roundRect">
          <a:avLst>
            <a:gd name="adj" fmla="val 10000"/>
          </a:avLst>
        </a:prstGeom>
        <a:solidFill>
          <a:schemeClr val="accent3">
            <a:hueOff val="1626359"/>
            <a:satOff val="60000"/>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Adjudication: Hearing, cross examination</a:t>
          </a:r>
        </a:p>
      </dsp:txBody>
      <dsp:txXfrm>
        <a:off x="5894159" y="727929"/>
        <a:ext cx="1326472" cy="1104386"/>
      </dsp:txXfrm>
    </dsp:sp>
    <dsp:sp modelId="{5C6C4F0C-7ABA-BB43-92E9-B71AC12BD82B}">
      <dsp:nvSpPr>
        <dsp:cNvPr id="0" name=""/>
        <dsp:cNvSpPr/>
      </dsp:nvSpPr>
      <dsp:spPr>
        <a:xfrm>
          <a:off x="7394510" y="1107119"/>
          <a:ext cx="295780" cy="346007"/>
        </a:xfrm>
        <a:prstGeom prst="rightArrow">
          <a:avLst>
            <a:gd name="adj1" fmla="val 60000"/>
            <a:gd name="adj2" fmla="val 50000"/>
          </a:avLst>
        </a:prstGeom>
        <a:solidFill>
          <a:schemeClr val="accent3">
            <a:hueOff val="2032949"/>
            <a:satOff val="75000"/>
            <a:lumOff val="-1102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394510" y="1176320"/>
        <a:ext cx="207046" cy="207605"/>
      </dsp:txXfrm>
    </dsp:sp>
    <dsp:sp modelId="{D29EE31F-C733-6C4F-BBE7-0812E334D627}">
      <dsp:nvSpPr>
        <dsp:cNvPr id="0" name=""/>
        <dsp:cNvSpPr/>
      </dsp:nvSpPr>
      <dsp:spPr>
        <a:xfrm>
          <a:off x="7813067" y="693570"/>
          <a:ext cx="1395190" cy="1173104"/>
        </a:xfrm>
        <a:prstGeom prst="roundRect">
          <a:avLst>
            <a:gd name="adj" fmla="val 10000"/>
          </a:avLst>
        </a:prstGeom>
        <a:solidFill>
          <a:schemeClr val="accent3">
            <a:hueOff val="2168479"/>
            <a:satOff val="80000"/>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Outcome &amp; Appeal</a:t>
          </a:r>
        </a:p>
      </dsp:txBody>
      <dsp:txXfrm>
        <a:off x="7847426" y="727929"/>
        <a:ext cx="1326472" cy="1104386"/>
      </dsp:txXfrm>
    </dsp:sp>
    <dsp:sp modelId="{D0190C4C-FD02-D44D-B58C-12D83597B613}">
      <dsp:nvSpPr>
        <dsp:cNvPr id="0" name=""/>
        <dsp:cNvSpPr/>
      </dsp:nvSpPr>
      <dsp:spPr>
        <a:xfrm>
          <a:off x="9347777" y="1107119"/>
          <a:ext cx="295780" cy="346007"/>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9347777" y="1176320"/>
        <a:ext cx="207046" cy="207605"/>
      </dsp:txXfrm>
    </dsp:sp>
    <dsp:sp modelId="{1CD25B80-3714-9B4E-960C-78FCB427F9AB}">
      <dsp:nvSpPr>
        <dsp:cNvPr id="0" name=""/>
        <dsp:cNvSpPr/>
      </dsp:nvSpPr>
      <dsp:spPr>
        <a:xfrm>
          <a:off x="9766334" y="693570"/>
          <a:ext cx="1395190" cy="1173104"/>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Final Decision - case closed</a:t>
          </a:r>
        </a:p>
      </dsp:txBody>
      <dsp:txXfrm>
        <a:off x="9800693" y="727929"/>
        <a:ext cx="1326472" cy="11043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C8075-65A8-D943-B3A9-F1BBE2BFB48E}">
      <dsp:nvSpPr>
        <dsp:cNvPr id="0" name=""/>
        <dsp:cNvSpPr/>
      </dsp:nvSpPr>
      <dsp:spPr>
        <a:xfrm>
          <a:off x="3431678" y="143"/>
          <a:ext cx="1366242" cy="1366242"/>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Pervasive</a:t>
          </a:r>
        </a:p>
      </dsp:txBody>
      <dsp:txXfrm>
        <a:off x="3631760" y="200225"/>
        <a:ext cx="966078" cy="966078"/>
      </dsp:txXfrm>
    </dsp:sp>
    <dsp:sp modelId="{83AD3AAF-4EED-E343-9DEB-D7C141E7912C}">
      <dsp:nvSpPr>
        <dsp:cNvPr id="0" name=""/>
        <dsp:cNvSpPr/>
      </dsp:nvSpPr>
      <dsp:spPr>
        <a:xfrm rot="2160000">
          <a:off x="4754947" y="1050053"/>
          <a:ext cx="364047" cy="461106"/>
        </a:xfrm>
        <a:prstGeom prst="rightArrow">
          <a:avLst>
            <a:gd name="adj1" fmla="val 60000"/>
            <a:gd name="adj2" fmla="val 5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4765376" y="1110177"/>
        <a:ext cx="254833" cy="276664"/>
      </dsp:txXfrm>
    </dsp:sp>
    <dsp:sp modelId="{B4761290-A518-A042-B8E8-3883C7F2C578}">
      <dsp:nvSpPr>
        <dsp:cNvPr id="0" name=""/>
        <dsp:cNvSpPr/>
      </dsp:nvSpPr>
      <dsp:spPr>
        <a:xfrm>
          <a:off x="5092691" y="1206939"/>
          <a:ext cx="1366242" cy="1366242"/>
        </a:xfrm>
        <a:prstGeom prst="ellipse">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Mental Constructs</a:t>
          </a:r>
        </a:p>
      </dsp:txBody>
      <dsp:txXfrm>
        <a:off x="5292773" y="1407021"/>
        <a:ext cx="966078" cy="966078"/>
      </dsp:txXfrm>
    </dsp:sp>
    <dsp:sp modelId="{D9CC1A6F-F81F-7542-AE6F-454DB5C48038}">
      <dsp:nvSpPr>
        <dsp:cNvPr id="0" name=""/>
        <dsp:cNvSpPr/>
      </dsp:nvSpPr>
      <dsp:spPr>
        <a:xfrm rot="6480000">
          <a:off x="5279747" y="2626027"/>
          <a:ext cx="364047" cy="461106"/>
        </a:xfrm>
        <a:prstGeom prst="rightArrow">
          <a:avLst>
            <a:gd name="adj1" fmla="val 60000"/>
            <a:gd name="adj2" fmla="val 50000"/>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5351228" y="2666314"/>
        <a:ext cx="254833" cy="276664"/>
      </dsp:txXfrm>
    </dsp:sp>
    <dsp:sp modelId="{82C0A06D-A4D0-B84E-9CF2-EAA18B8D50B3}">
      <dsp:nvSpPr>
        <dsp:cNvPr id="0" name=""/>
        <dsp:cNvSpPr/>
      </dsp:nvSpPr>
      <dsp:spPr>
        <a:xfrm>
          <a:off x="4458241" y="3159577"/>
          <a:ext cx="1366242" cy="1366242"/>
        </a:xfrm>
        <a:prstGeom prst="ellipse">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Alignment with declared beliefs</a:t>
          </a:r>
        </a:p>
      </dsp:txBody>
      <dsp:txXfrm>
        <a:off x="4658323" y="3359659"/>
        <a:ext cx="966078" cy="966078"/>
      </dsp:txXfrm>
    </dsp:sp>
    <dsp:sp modelId="{DCD4FEBC-96DF-AF49-87C3-B1AE19939074}">
      <dsp:nvSpPr>
        <dsp:cNvPr id="0" name=""/>
        <dsp:cNvSpPr/>
      </dsp:nvSpPr>
      <dsp:spPr>
        <a:xfrm rot="10800000">
          <a:off x="3943079" y="3612145"/>
          <a:ext cx="364047" cy="461106"/>
        </a:xfrm>
        <a:prstGeom prst="rightArrow">
          <a:avLst>
            <a:gd name="adj1" fmla="val 60000"/>
            <a:gd name="adj2" fmla="val 50000"/>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4052293" y="3704366"/>
        <a:ext cx="254833" cy="276664"/>
      </dsp:txXfrm>
    </dsp:sp>
    <dsp:sp modelId="{F4915A8D-128C-AE47-93D5-25E4BF9C4E48}">
      <dsp:nvSpPr>
        <dsp:cNvPr id="0" name=""/>
        <dsp:cNvSpPr/>
      </dsp:nvSpPr>
      <dsp:spPr>
        <a:xfrm>
          <a:off x="2405116" y="3159577"/>
          <a:ext cx="1366242" cy="1366242"/>
        </a:xfrm>
        <a:prstGeom prst="ellipse">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Favor our own in-group</a:t>
          </a:r>
        </a:p>
      </dsp:txBody>
      <dsp:txXfrm>
        <a:off x="2605198" y="3359659"/>
        <a:ext cx="966078" cy="966078"/>
      </dsp:txXfrm>
    </dsp:sp>
    <dsp:sp modelId="{BFB82EDD-BB5D-7749-8DC4-04DE889A759A}">
      <dsp:nvSpPr>
        <dsp:cNvPr id="0" name=""/>
        <dsp:cNvSpPr/>
      </dsp:nvSpPr>
      <dsp:spPr>
        <a:xfrm rot="15120000">
          <a:off x="2592172" y="2645625"/>
          <a:ext cx="364047" cy="461106"/>
        </a:xfrm>
        <a:prstGeom prst="rightArrow">
          <a:avLst>
            <a:gd name="adj1" fmla="val 60000"/>
            <a:gd name="adj2" fmla="val 50000"/>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rot="10800000">
        <a:off x="2663653" y="2789780"/>
        <a:ext cx="254833" cy="276664"/>
      </dsp:txXfrm>
    </dsp:sp>
    <dsp:sp modelId="{AD14120F-F924-8442-9EE3-3E6E8CACA833}">
      <dsp:nvSpPr>
        <dsp:cNvPr id="0" name=""/>
        <dsp:cNvSpPr/>
      </dsp:nvSpPr>
      <dsp:spPr>
        <a:xfrm>
          <a:off x="1770665" y="1206939"/>
          <a:ext cx="1366242" cy="1366242"/>
        </a:xfrm>
        <a:prstGeom prst="ellipse">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Malleable</a:t>
          </a:r>
        </a:p>
      </dsp:txBody>
      <dsp:txXfrm>
        <a:off x="1970747" y="1407021"/>
        <a:ext cx="966078" cy="966078"/>
      </dsp:txXfrm>
    </dsp:sp>
    <dsp:sp modelId="{6886278F-D4C7-6143-9428-FD68F5421E37}">
      <dsp:nvSpPr>
        <dsp:cNvPr id="0" name=""/>
        <dsp:cNvSpPr/>
      </dsp:nvSpPr>
      <dsp:spPr>
        <a:xfrm rot="19440000">
          <a:off x="3093934" y="1062165"/>
          <a:ext cx="364047" cy="461106"/>
        </a:xfrm>
        <a:prstGeom prst="rightArrow">
          <a:avLst>
            <a:gd name="adj1" fmla="val 60000"/>
            <a:gd name="adj2" fmla="val 50000"/>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3104363" y="1186483"/>
        <a:ext cx="254833" cy="27666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685B2C9-7214-4C7B-9A6F-29BD2FA4FF24}" type="datetimeFigureOut">
              <a:rPr lang="en-US" smtClean="0"/>
              <a:t>3/19/26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3607159E-07CD-4322-87A2-53870D3A8B2B}" type="slidenum">
              <a:rPr lang="en-US" smtClean="0"/>
              <a:t>‹#›</a:t>
            </a:fld>
            <a:endParaRPr lang="en-US"/>
          </a:p>
        </p:txBody>
      </p:sp>
    </p:spTree>
    <p:extLst>
      <p:ext uri="{BB962C8B-B14F-4D97-AF65-F5344CB8AC3E}">
        <p14:creationId xmlns:p14="http://schemas.microsoft.com/office/powerpoint/2010/main" val="38173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07159E-07CD-4322-87A2-53870D3A8B2B}" type="slidenum">
              <a:rPr lang="en-US" smtClean="0"/>
              <a:t>1</a:t>
            </a:fld>
            <a:endParaRPr lang="en-US"/>
          </a:p>
        </p:txBody>
      </p:sp>
    </p:spTree>
    <p:extLst>
      <p:ext uri="{BB962C8B-B14F-4D97-AF65-F5344CB8AC3E}">
        <p14:creationId xmlns:p14="http://schemas.microsoft.com/office/powerpoint/2010/main" val="2023655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ASTERISK --- indicates that informal resolution is not available for Student complainant to staff or faculty respondent of Title IX Prohibited Conduct.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Even if someone doesn’t want to do either of these processes, we can still provide supportive measures such as ….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Share the differences in the Fac/Staff process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Grounds for appeal: </a:t>
            </a:r>
          </a:p>
          <a:p>
            <a:r>
              <a:rPr lang="en-US" sz="1200" kern="1200" dirty="0">
                <a:solidFill>
                  <a:schemeClr val="tx1"/>
                </a:solidFill>
                <a:effectLst/>
                <a:latin typeface="+mn-lt"/>
                <a:ea typeface="+mn-ea"/>
                <a:cs typeface="+mn-cs"/>
              </a:rPr>
              <a:t>●  Procedural irregularity that affected the outcome of the matter; </a:t>
            </a:r>
            <a:endParaRPr lang="en-US" dirty="0">
              <a:effectLst/>
            </a:endParaRPr>
          </a:p>
          <a:p>
            <a:r>
              <a:rPr lang="en-US" sz="1200" kern="1200" dirty="0">
                <a:solidFill>
                  <a:schemeClr val="tx1"/>
                </a:solidFill>
                <a:effectLst/>
                <a:latin typeface="+mn-lt"/>
                <a:ea typeface="+mn-ea"/>
                <a:cs typeface="+mn-cs"/>
              </a:rPr>
              <a:t>●  New evidence that was not reasonably available at the time the determination </a:t>
            </a:r>
            <a:endParaRPr lang="en-US" dirty="0">
              <a:effectLst/>
            </a:endParaRPr>
          </a:p>
          <a:p>
            <a:r>
              <a:rPr lang="en-US" sz="1200" kern="1200" dirty="0">
                <a:solidFill>
                  <a:schemeClr val="tx1"/>
                </a:solidFill>
                <a:effectLst/>
                <a:latin typeface="+mn-lt"/>
                <a:ea typeface="+mn-ea"/>
                <a:cs typeface="+mn-cs"/>
              </a:rPr>
              <a:t>regarding responsibility or dismissal was made, that could affect the outcome of the </a:t>
            </a:r>
            <a:endParaRPr lang="en-US" dirty="0">
              <a:effectLst/>
            </a:endParaRPr>
          </a:p>
          <a:p>
            <a:r>
              <a:rPr lang="en-US" sz="1200" kern="1200" dirty="0">
                <a:solidFill>
                  <a:schemeClr val="tx1"/>
                </a:solidFill>
                <a:effectLst/>
                <a:latin typeface="+mn-lt"/>
                <a:ea typeface="+mn-ea"/>
                <a:cs typeface="+mn-cs"/>
              </a:rPr>
              <a:t>matter; </a:t>
            </a:r>
            <a:endParaRPr lang="en-US" dirty="0">
              <a:effectLst/>
            </a:endParaRPr>
          </a:p>
          <a:p>
            <a:r>
              <a:rPr lang="en-US" sz="1200" kern="1200" dirty="0">
                <a:solidFill>
                  <a:schemeClr val="tx1"/>
                </a:solidFill>
                <a:effectLst/>
                <a:latin typeface="+mn-lt"/>
                <a:ea typeface="+mn-ea"/>
                <a:cs typeface="+mn-cs"/>
              </a:rPr>
              <a:t>●  The Title IX Coordinator, Investigator(s), or Adjudicator had a conflict of interest or </a:t>
            </a:r>
            <a:endParaRPr lang="en-US" dirty="0">
              <a:effectLst/>
            </a:endParaRPr>
          </a:p>
          <a:p>
            <a:r>
              <a:rPr lang="en-US" sz="1200" kern="1200" dirty="0">
                <a:solidFill>
                  <a:schemeClr val="tx1"/>
                </a:solidFill>
                <a:effectLst/>
                <a:latin typeface="+mn-lt"/>
                <a:ea typeface="+mn-ea"/>
                <a:cs typeface="+mn-cs"/>
              </a:rPr>
              <a:t>bias for or against Complainants or Respondents generally or the individual </a:t>
            </a:r>
            <a:endParaRPr lang="en-US" dirty="0">
              <a:effectLst/>
            </a:endParaRPr>
          </a:p>
          <a:p>
            <a:r>
              <a:rPr lang="en-US" sz="1200" kern="1200" dirty="0">
                <a:solidFill>
                  <a:schemeClr val="tx1"/>
                </a:solidFill>
                <a:effectLst/>
                <a:latin typeface="+mn-lt"/>
                <a:ea typeface="+mn-ea"/>
                <a:cs typeface="+mn-cs"/>
              </a:rPr>
              <a:t>Complainant or Respondent that affected the outcome of the matter; </a:t>
            </a:r>
            <a:endParaRPr lang="en-US" dirty="0">
              <a:effectLst/>
            </a:endParaRPr>
          </a:p>
          <a:p>
            <a:r>
              <a:rPr lang="en-US" sz="1200" kern="1200" dirty="0">
                <a:solidFill>
                  <a:schemeClr val="tx1"/>
                </a:solidFill>
                <a:effectLst/>
                <a:latin typeface="+mn-lt"/>
                <a:ea typeface="+mn-ea"/>
                <a:cs typeface="+mn-cs"/>
              </a:rPr>
              <a:t>●  The sanction is grossly disproportionate to the conduct committed. </a:t>
            </a:r>
            <a:endParaRPr lang="en-US" dirty="0">
              <a:effectLst/>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10</a:t>
            </a:fld>
            <a:endParaRPr lang="en-US"/>
          </a:p>
        </p:txBody>
      </p:sp>
    </p:spTree>
    <p:extLst>
      <p:ext uri="{BB962C8B-B14F-4D97-AF65-F5344CB8AC3E}">
        <p14:creationId xmlns:p14="http://schemas.microsoft.com/office/powerpoint/2010/main" val="1728043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If someone is male or female, worked in an advocate capacity in the past, or perhaps published a paper with support or opposition in some way for sexual violence does not, in an of themselves, indicate bias. </a:t>
            </a:r>
          </a:p>
          <a:p>
            <a:endParaRPr lang="en-US" sz="1200" b="0" i="0" u="none" strike="noStrike" kern="1200" baseline="0" dirty="0">
              <a:solidFill>
                <a:schemeClr val="tx1"/>
              </a:solidFill>
              <a:effectLst/>
              <a:latin typeface="+mn-lt"/>
              <a:ea typeface="+mn-ea"/>
              <a:cs typeface="+mn-cs"/>
            </a:endParaRPr>
          </a:p>
          <a:p>
            <a:r>
              <a:rPr lang="en-US" sz="1200" b="0" i="0" u="none" strike="noStrike" kern="1200" baseline="0" dirty="0">
                <a:solidFill>
                  <a:schemeClr val="tx1"/>
                </a:solidFill>
                <a:effectLst/>
                <a:latin typeface="+mn-lt"/>
                <a:ea typeface="+mn-ea"/>
                <a:cs typeface="+mn-cs"/>
              </a:rPr>
              <a:t>As a small campus, it would make sense that individuals would have prior contact with members of the group overseeing this case (most likely not for outside investigators or adjudicators). </a:t>
            </a:r>
          </a:p>
          <a:p>
            <a:pPr marL="171450" indent="-171450">
              <a:buFontTx/>
              <a:buChar char="-"/>
            </a:pPr>
            <a:r>
              <a:rPr lang="en-US" sz="1200" b="0" i="0" u="none" strike="noStrike" kern="1200" baseline="0" dirty="0">
                <a:solidFill>
                  <a:schemeClr val="tx1"/>
                </a:solidFill>
                <a:effectLst/>
                <a:latin typeface="+mn-lt"/>
                <a:ea typeface="+mn-ea"/>
                <a:cs typeface="+mn-cs"/>
              </a:rPr>
              <a:t>Does the prior contact look different that typical professional or educational roles? Are they the mentor/mentee, supervisor, personal connections, vacation together, watch someone’s children/pets? This might be a perception or potential conflict of interest.  </a:t>
            </a:r>
          </a:p>
          <a:p>
            <a:pPr marL="171450" indent="-171450">
              <a:buFontTx/>
              <a:buChar char="-"/>
            </a:pPr>
            <a:endParaRPr lang="en-US" sz="1200" b="0" i="0" u="none" strike="noStrike" kern="1200" baseline="0" dirty="0">
              <a:solidFill>
                <a:schemeClr val="tx1"/>
              </a:solidFill>
              <a:effectLst/>
              <a:latin typeface="+mn-lt"/>
              <a:ea typeface="+mn-ea"/>
              <a:cs typeface="+mn-cs"/>
            </a:endParaRPr>
          </a:p>
          <a:p>
            <a:pPr marL="171450" indent="-171450">
              <a:buFontTx/>
              <a:buChar char="-"/>
            </a:pPr>
            <a:r>
              <a:rPr lang="en-US" sz="1200" b="0" i="0" u="none" strike="noStrike" kern="1200" baseline="0" dirty="0">
                <a:solidFill>
                  <a:schemeClr val="tx1"/>
                </a:solidFill>
                <a:effectLst/>
                <a:latin typeface="+mn-lt"/>
                <a:ea typeface="+mn-ea"/>
                <a:cs typeface="+mn-cs"/>
              </a:rPr>
              <a:t>“The mere fact that a certain number of outcomes result in determinations of responsibility, or non-responsibility, does not necessarily indicate or imply bias on the part of Title IX personnel” – new regulations</a:t>
            </a:r>
          </a:p>
          <a:p>
            <a:pPr marL="171450" indent="-171450">
              <a:buFontTx/>
              <a:buChar char="-"/>
            </a:pPr>
            <a:endParaRPr lang="en-US" sz="1200" b="0" i="0" u="none" strike="noStrike" kern="1200" baseline="0" dirty="0">
              <a:solidFill>
                <a:schemeClr val="tx1"/>
              </a:solidFill>
              <a:effectLst/>
              <a:latin typeface="+mn-lt"/>
              <a:ea typeface="+mn-ea"/>
              <a:cs typeface="+mn-cs"/>
            </a:endParaRPr>
          </a:p>
          <a:p>
            <a:pPr marL="171450" indent="-171450">
              <a:buFontTx/>
              <a:buChar char="-"/>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11</a:t>
            </a:fld>
            <a:endParaRPr lang="en-US"/>
          </a:p>
        </p:txBody>
      </p:sp>
    </p:spTree>
    <p:extLst>
      <p:ext uri="{BB962C8B-B14F-4D97-AF65-F5344CB8AC3E}">
        <p14:creationId xmlns:p14="http://schemas.microsoft.com/office/powerpoint/2010/main" val="2893409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important to remember that implicit bias is real and</a:t>
            </a:r>
            <a:r>
              <a:rPr lang="en-US" baseline="0" dirty="0"/>
              <a:t> that it matters.  </a:t>
            </a:r>
          </a:p>
          <a:p>
            <a:endParaRPr lang="en-US" baseline="0" dirty="0"/>
          </a:p>
          <a:p>
            <a:r>
              <a:rPr lang="en-US" baseline="0" dirty="0"/>
              <a:t>There is no shame in recognizing that one has bias, but there is now a responsibility to become aware of one’s biases and try to overcome these.</a:t>
            </a:r>
            <a:endParaRPr lang="en-US" sz="1200" b="0" i="0" u="none" strike="noStrike" kern="1200" baseline="0" dirty="0">
              <a:solidFill>
                <a:schemeClr val="tx1"/>
              </a:solidFill>
              <a:effectLst/>
              <a:latin typeface="+mn-lt"/>
              <a:ea typeface="+mn-ea"/>
              <a:cs typeface="+mn-cs"/>
            </a:endParaRPr>
          </a:p>
          <a:p>
            <a:pPr marL="171450" indent="-171450">
              <a:buFontTx/>
              <a:buChar char="-"/>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12</a:t>
            </a:fld>
            <a:endParaRPr lang="en-US"/>
          </a:p>
        </p:txBody>
      </p:sp>
    </p:spTree>
    <p:extLst>
      <p:ext uri="{BB962C8B-B14F-4D97-AF65-F5344CB8AC3E}">
        <p14:creationId xmlns:p14="http://schemas.microsoft.com/office/powerpoint/2010/main" val="24860564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a:solidFill>
                  <a:srgbClr val="000000"/>
                </a:solidFill>
              </a:rPr>
              <a:t>Implicit biases are pervasive. Everyone possesses them, even people with avowed commitments to impartiality such as judges. </a:t>
            </a:r>
          </a:p>
          <a:p>
            <a:pPr marL="171450" indent="-171450">
              <a:buFontTx/>
              <a:buChar char="-"/>
            </a:pPr>
            <a:r>
              <a:rPr lang="en-US" baseline="0" dirty="0">
                <a:solidFill>
                  <a:srgbClr val="000000"/>
                </a:solidFill>
              </a:rPr>
              <a:t>Implicit and explicit biases are related but distinct mental constructs. They are not mutually exclusive and may even reinforce each other. </a:t>
            </a:r>
          </a:p>
          <a:p>
            <a:pPr marL="171450" indent="-171450">
              <a:buFontTx/>
              <a:buChar char="-"/>
            </a:pPr>
            <a:r>
              <a:rPr lang="en-US" baseline="0" dirty="0">
                <a:solidFill>
                  <a:srgbClr val="000000"/>
                </a:solidFill>
              </a:rPr>
              <a:t>The implicit associations we hold do not necessarily align with our declared beliefs or even reflect stances we would explicitly endorse. </a:t>
            </a:r>
          </a:p>
          <a:p>
            <a:pPr marL="171450" indent="-171450">
              <a:buFontTx/>
              <a:buChar char="-"/>
            </a:pPr>
            <a:r>
              <a:rPr lang="en-US" baseline="0" dirty="0">
                <a:solidFill>
                  <a:srgbClr val="000000"/>
                </a:solidFill>
              </a:rPr>
              <a:t>We generally tend to hold implicit biases that favor own own in-group, though research has shown that we can still hold implicit biases against our in-group. </a:t>
            </a:r>
          </a:p>
          <a:p>
            <a:pPr marL="171450" indent="-171450">
              <a:buFontTx/>
              <a:buChar char="-"/>
            </a:pPr>
            <a:r>
              <a:rPr lang="en-US" baseline="0" dirty="0">
                <a:solidFill>
                  <a:srgbClr val="000000"/>
                </a:solidFill>
              </a:rPr>
              <a:t>Implicit biases are malleable. Our brains are incredibly complex, and the implicit associations that we have formed can be gradually unlearned through a variety of debiasing techniques. </a:t>
            </a:r>
            <a:endParaRPr lang="en-US" dirty="0">
              <a:solidFill>
                <a:srgbClr val="000000"/>
              </a:solidFill>
            </a:endParaRPr>
          </a:p>
        </p:txBody>
      </p:sp>
      <p:sp>
        <p:nvSpPr>
          <p:cNvPr id="4" name="Slide Number Placeholder 3"/>
          <p:cNvSpPr>
            <a:spLocks noGrp="1"/>
          </p:cNvSpPr>
          <p:nvPr>
            <p:ph type="sldNum" sz="quarter" idx="10"/>
          </p:nvPr>
        </p:nvSpPr>
        <p:spPr/>
        <p:txBody>
          <a:bodyPr/>
          <a:lstStyle/>
          <a:p>
            <a:fld id="{99C8FFBF-4192-7A43-95F0-567D052B16D5}" type="slidenum">
              <a:rPr lang="en-US" smtClean="0"/>
              <a:t>13</a:t>
            </a:fld>
            <a:endParaRPr lang="en-US"/>
          </a:p>
        </p:txBody>
      </p:sp>
    </p:spTree>
    <p:extLst>
      <p:ext uri="{BB962C8B-B14F-4D97-AF65-F5344CB8AC3E}">
        <p14:creationId xmlns:p14="http://schemas.microsoft.com/office/powerpoint/2010/main" val="649447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14</a:t>
            </a:fld>
            <a:endParaRPr lang="en-US"/>
          </a:p>
        </p:txBody>
      </p:sp>
    </p:spTree>
    <p:extLst>
      <p:ext uri="{BB962C8B-B14F-4D97-AF65-F5344CB8AC3E}">
        <p14:creationId xmlns:p14="http://schemas.microsoft.com/office/powerpoint/2010/main" val="3643633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04557-4418-3ECF-8827-BDC38F4A82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4750B3-AB50-0069-E3FD-01A8A77336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8DBA0B-170C-4EC6-EFA9-6020B7365521}"/>
              </a:ext>
            </a:extLst>
          </p:cNvPr>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4949CAA-4488-EE80-7289-E91194DDE60B}"/>
              </a:ext>
            </a:extLst>
          </p:cNvPr>
          <p:cNvSpPr>
            <a:spLocks noGrp="1"/>
          </p:cNvSpPr>
          <p:nvPr>
            <p:ph type="sldNum" sz="quarter" idx="10"/>
          </p:nvPr>
        </p:nvSpPr>
        <p:spPr/>
        <p:txBody>
          <a:bodyPr/>
          <a:lstStyle/>
          <a:p>
            <a:fld id="{3607159E-07CD-4322-87A2-53870D3A8B2B}" type="slidenum">
              <a:rPr lang="en-US" smtClean="0"/>
              <a:t>15</a:t>
            </a:fld>
            <a:endParaRPr lang="en-US"/>
          </a:p>
        </p:txBody>
      </p:sp>
    </p:spTree>
    <p:extLst>
      <p:ext uri="{BB962C8B-B14F-4D97-AF65-F5344CB8AC3E}">
        <p14:creationId xmlns:p14="http://schemas.microsoft.com/office/powerpoint/2010/main" val="25258502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16</a:t>
            </a:fld>
            <a:endParaRPr lang="en-US"/>
          </a:p>
        </p:txBody>
      </p:sp>
    </p:spTree>
    <p:extLst>
      <p:ext uri="{BB962C8B-B14F-4D97-AF65-F5344CB8AC3E}">
        <p14:creationId xmlns:p14="http://schemas.microsoft.com/office/powerpoint/2010/main" val="19807550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IX Coordinator has authority to remove from </a:t>
            </a:r>
          </a:p>
          <a:p>
            <a:endParaRPr lang="en-US" dirty="0"/>
          </a:p>
          <a:p>
            <a:r>
              <a:rPr lang="en-US" dirty="0"/>
              <a:t>The following Expectations of Decorum are to be observed in the hearing, during cross- examination questioning, and as applicable to any meetings associated with resolution of a Formal Complaint; and applied equally to all parties and Advisors. The Equal Opportunity and Title IX Coordinator will have the authority to remove from the meeting, process, or hearing an involved party and/or Advisors who do not comply with the Expectations of Decorum. </a:t>
            </a:r>
          </a:p>
          <a:p>
            <a:pPr marL="228600" indent="-228600">
              <a:buAutoNum type="arabicPeriod"/>
            </a:pPr>
            <a:r>
              <a:rPr lang="en-US" dirty="0"/>
              <a:t>Questions must be conveyed in a neutral tone. </a:t>
            </a:r>
          </a:p>
          <a:p>
            <a:pPr marL="228600" indent="-228600">
              <a:buAutoNum type="arabicPeriod"/>
            </a:pPr>
            <a:r>
              <a:rPr lang="en-US" dirty="0"/>
              <a:t>Parties and Advisors will refer to other parties, witnesses, Advisors, and institutional staff using the name and gender used by the person and shall not intentionally mis-name or mis-gender that person in communication or questioning. </a:t>
            </a:r>
          </a:p>
          <a:p>
            <a:pPr marL="228600" indent="-228600">
              <a:buAutoNum type="arabicPeriod"/>
            </a:pPr>
            <a:r>
              <a:rPr lang="en-US" dirty="0"/>
              <a:t>No party may act abusively or disrespectfully during the hearing toward any other party or to witnesses, Advisors, or Adjudicators. </a:t>
            </a:r>
          </a:p>
          <a:p>
            <a:pPr marL="228600" indent="-228600">
              <a:buAutoNum type="arabicPeriod"/>
            </a:pPr>
            <a:r>
              <a:rPr lang="en-US" dirty="0"/>
              <a:t>While and Advisor may be an attorney, no duty of zealous advocacy should be inferred or enforced within this forum. </a:t>
            </a:r>
          </a:p>
          <a:p>
            <a:pPr marL="228600" indent="-228600">
              <a:buAutoNum type="arabicPeriod"/>
            </a:pPr>
            <a:r>
              <a:rPr lang="en-US" dirty="0"/>
              <a:t>The Advisor may not yell, badger, or physically “lean in” to a party or witness’ personal space. Advisors may not approach the other party or witnesses without obtaining permission from the Adjudicator. </a:t>
            </a:r>
          </a:p>
          <a:p>
            <a:pPr marL="228600" indent="-228600">
              <a:buAutoNum type="arabicPeriod"/>
            </a:pPr>
            <a:r>
              <a:rPr lang="en-US" dirty="0"/>
              <a:t>The Advisor may not use profanity or make irrelevant ad hominem attacks upon a party or witness. Questions are meant to be interrogative statements used to test knowledge or understand a fact, they may not include accusations within the text of the question. </a:t>
            </a:r>
          </a:p>
          <a:p>
            <a:pPr marL="228600" indent="-228600">
              <a:buAutoNum type="arabicPeriod"/>
            </a:pPr>
            <a:r>
              <a:rPr lang="en-US" dirty="0"/>
              <a:t>The parties may not ask repetitive questions. This includes questions that have already been asked by the Adjudicator, the Advisor in cross-examination, or the party or Advisor in direct testimony. When the Adjudicator determines a question has been “asked and answered” or is otherwise not relevant, the parties must move on. </a:t>
            </a:r>
          </a:p>
          <a:p>
            <a:pPr marL="228600" indent="-228600">
              <a:buAutoNum type="arabicPeriod"/>
            </a:pPr>
            <a:r>
              <a:rPr lang="en-US" dirty="0"/>
              <a:t>Parties and Advisors may take no action at the hearing that a reasonable person in the shoes of the affected party would see as intended to intimidate that person (whether party, witness, or official) into not participating in the process or meaningfully modifying their participation in the process. </a:t>
            </a:r>
          </a:p>
          <a:p>
            <a:pPr marL="228600" indent="-228600">
              <a:buAutoNum type="arabicPeriod"/>
            </a:pPr>
            <a:r>
              <a:rPr lang="en-US" dirty="0"/>
              <a:t>Parties and Advisors may take no action at the hearing that a reasonable person would interpret to be an attempt to influence the impartiality of a member of the hearing panel or the appeals panel prior to, and/or during the course of, the conduct proceeding</a:t>
            </a:r>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17</a:t>
            </a:fld>
            <a:endParaRPr lang="en-US"/>
          </a:p>
        </p:txBody>
      </p:sp>
    </p:spTree>
    <p:extLst>
      <p:ext uri="{BB962C8B-B14F-4D97-AF65-F5344CB8AC3E}">
        <p14:creationId xmlns:p14="http://schemas.microsoft.com/office/powerpoint/2010/main" val="35480415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18</a:t>
            </a:fld>
            <a:endParaRPr lang="en-US"/>
          </a:p>
        </p:txBody>
      </p:sp>
    </p:spTree>
    <p:extLst>
      <p:ext uri="{BB962C8B-B14F-4D97-AF65-F5344CB8AC3E}">
        <p14:creationId xmlns:p14="http://schemas.microsoft.com/office/powerpoint/2010/main" val="640526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07159E-07CD-4322-87A2-53870D3A8B2B}" type="slidenum">
              <a:rPr lang="en-US" smtClean="0"/>
              <a:t>19</a:t>
            </a:fld>
            <a:endParaRPr lang="en-US"/>
          </a:p>
        </p:txBody>
      </p:sp>
    </p:spTree>
    <p:extLst>
      <p:ext uri="{BB962C8B-B14F-4D97-AF65-F5344CB8AC3E}">
        <p14:creationId xmlns:p14="http://schemas.microsoft.com/office/powerpoint/2010/main" val="3445058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07159E-07CD-4322-87A2-53870D3A8B2B}" type="slidenum">
              <a:rPr lang="en-US" smtClean="0"/>
              <a:t>2</a:t>
            </a:fld>
            <a:endParaRPr lang="en-US"/>
          </a:p>
        </p:txBody>
      </p:sp>
    </p:spTree>
    <p:extLst>
      <p:ext uri="{BB962C8B-B14F-4D97-AF65-F5344CB8AC3E}">
        <p14:creationId xmlns:p14="http://schemas.microsoft.com/office/powerpoint/2010/main" val="17007816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b="0" i="0" u="none" strike="noStrike" kern="1200" baseline="0" dirty="0">
                <a:solidFill>
                  <a:schemeClr val="tx1"/>
                </a:solidFill>
                <a:effectLst/>
                <a:latin typeface="+mn-lt"/>
                <a:ea typeface="+mn-ea"/>
                <a:cs typeface="+mn-cs"/>
              </a:rPr>
              <a:t>Unless the questions and evidence can prove that someone other than the respondent committed the conduct alleged by the complainant, or if the questions and evidence concern specific incidents of the complainant’s prior sexual behavior with respect to the respondent and are offered to proved consent. </a:t>
            </a:r>
          </a:p>
          <a:p>
            <a:pPr marL="0" indent="0">
              <a:buFontTx/>
              <a:buNone/>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20</a:t>
            </a:fld>
            <a:endParaRPr lang="en-US"/>
          </a:p>
        </p:txBody>
      </p:sp>
    </p:spTree>
    <p:extLst>
      <p:ext uri="{BB962C8B-B14F-4D97-AF65-F5344CB8AC3E}">
        <p14:creationId xmlns:p14="http://schemas.microsoft.com/office/powerpoint/2010/main" val="17966952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b="0" i="0" u="none" strike="noStrike" kern="1200" baseline="0" dirty="0">
                <a:solidFill>
                  <a:schemeClr val="tx1"/>
                </a:solidFill>
                <a:effectLst/>
                <a:latin typeface="+mn-lt"/>
                <a:ea typeface="+mn-ea"/>
                <a:cs typeface="+mn-cs"/>
              </a:rPr>
              <a:t>Evaluation of Coercion: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a:t>
            </a:r>
            <a:r>
              <a:rPr lang="en-US" sz="1200" kern="1200" dirty="0">
                <a:solidFill>
                  <a:schemeClr val="tx1"/>
                </a:solidFill>
                <a:effectLst/>
                <a:latin typeface="+mn-lt"/>
                <a:ea typeface="+mn-ea"/>
                <a:cs typeface="+mn-cs"/>
              </a:rPr>
              <a:t>) the nature of the pressure; (ii) the frequency of the application of the pressure, (iii) the intensity of the pressure, (iv) the degree of isolation of the person being pressured, and (v) the duration of the pressure. </a:t>
            </a:r>
            <a:endParaRPr lang="en-US" sz="1200" b="0" i="0" u="none" strike="noStrike" kern="1200" baseline="0" dirty="0">
              <a:solidFill>
                <a:schemeClr val="tx1"/>
              </a:solidFill>
              <a:effectLst/>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Tx/>
              <a:buChar char="•"/>
              <a:tabLst/>
              <a:defRPr/>
            </a:pPr>
            <a:endParaRPr lang="en-US" sz="1200" b="0" i="0" u="none" strike="noStrike" kern="1200" baseline="0" dirty="0">
              <a:solidFill>
                <a:schemeClr val="tx1"/>
              </a:solidFill>
              <a:effectLst/>
              <a:latin typeface="+mn-lt"/>
              <a:ea typeface="+mn-ea"/>
              <a:cs typeface="+mn-cs"/>
            </a:endParaRPr>
          </a:p>
          <a:p>
            <a:pPr marL="628650" marR="0" lvl="1" indent="-171450" algn="l" defTabSz="914400" rtl="0" eaLnBrk="1" fontAlgn="auto" latinLnBrk="0" hangingPunct="1">
              <a:lnSpc>
                <a:spcPct val="100000"/>
              </a:lnSpc>
              <a:spcBef>
                <a:spcPts val="0"/>
              </a:spcBef>
              <a:spcAft>
                <a:spcPts val="0"/>
              </a:spcAft>
              <a:buClrTx/>
              <a:buSzTx/>
              <a:buFontTx/>
              <a:buChar char="•"/>
              <a:tabLst/>
              <a:defRPr/>
            </a:pPr>
            <a:endParaRPr lang="en-US" sz="1200" b="0" i="0" u="none" strike="noStrike" kern="1200" baseline="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0" i="0" u="none" strike="noStrike" kern="1200" baseline="0" dirty="0">
                <a:solidFill>
                  <a:schemeClr val="tx1"/>
                </a:solidFill>
                <a:effectLst/>
                <a:latin typeface="+mn-lt"/>
                <a:ea typeface="+mn-ea"/>
                <a:cs typeface="+mn-cs"/>
              </a:rPr>
              <a:t>Evaluation of Incapacitation</a:t>
            </a:r>
          </a:p>
          <a:p>
            <a:r>
              <a:rPr lang="en-US" dirty="0"/>
              <a:t>Evaluate:</a:t>
            </a:r>
          </a:p>
          <a:p>
            <a:pPr lvl="1"/>
            <a:r>
              <a:rPr lang="en-US" dirty="0"/>
              <a:t>decision-making ability</a:t>
            </a:r>
          </a:p>
          <a:p>
            <a:pPr lvl="1"/>
            <a:r>
              <a:rPr lang="en-US" dirty="0"/>
              <a:t>awareness of consequences</a:t>
            </a:r>
          </a:p>
          <a:p>
            <a:pPr lvl="1"/>
            <a:r>
              <a:rPr lang="en-US" dirty="0"/>
              <a:t>ability to make informed judgments</a:t>
            </a:r>
          </a:p>
          <a:p>
            <a:pPr lvl="1"/>
            <a:r>
              <a:rPr lang="en-US" dirty="0"/>
              <a:t>capacity to appreciate the nature and quality of the act</a:t>
            </a:r>
          </a:p>
          <a:p>
            <a:r>
              <a:rPr lang="en-US" dirty="0"/>
              <a:t>Possible signs of incapacitation</a:t>
            </a:r>
          </a:p>
          <a:p>
            <a:pPr lvl="1"/>
            <a:r>
              <a:rPr lang="en-US" dirty="0"/>
              <a:t>slurred or incomprehensible speech</a:t>
            </a:r>
          </a:p>
          <a:p>
            <a:pPr lvl="1"/>
            <a:r>
              <a:rPr lang="en-US" dirty="0"/>
              <a:t>unsteady gait</a:t>
            </a:r>
          </a:p>
          <a:p>
            <a:pPr lvl="1"/>
            <a:r>
              <a:rPr lang="en-US" dirty="0"/>
              <a:t>combativeness</a:t>
            </a:r>
          </a:p>
          <a:p>
            <a:pPr lvl="1"/>
            <a:r>
              <a:rPr lang="en-US" dirty="0"/>
              <a:t>emotional volatility</a:t>
            </a:r>
          </a:p>
          <a:p>
            <a:pPr lvl="1"/>
            <a:r>
              <a:rPr lang="en-US" dirty="0"/>
              <a:t>vomiting or incontinence</a:t>
            </a:r>
          </a:p>
          <a:p>
            <a:pPr lvl="1"/>
            <a:endParaRPr lang="en-US" dirty="0"/>
          </a:p>
          <a:p>
            <a:pPr lvl="0"/>
            <a:r>
              <a:rPr lang="en-US" dirty="0"/>
              <a:t>Evaluation of a Hostile Environment</a:t>
            </a:r>
          </a:p>
          <a:p>
            <a:r>
              <a:rPr lang="en-US" sz="1200" b="1" kern="1200" dirty="0">
                <a:solidFill>
                  <a:schemeClr val="tx1"/>
                </a:solidFill>
                <a:effectLst/>
                <a:latin typeface="+mn-lt"/>
                <a:ea typeface="+mn-ea"/>
                <a:cs typeface="+mn-cs"/>
              </a:rPr>
              <a:t>Hostile Environment - </a:t>
            </a:r>
            <a:r>
              <a:rPr lang="en-US" sz="1200" kern="1200" dirty="0">
                <a:solidFill>
                  <a:schemeClr val="tx1"/>
                </a:solidFill>
                <a:effectLst/>
                <a:latin typeface="+mn-lt"/>
                <a:ea typeface="+mn-ea"/>
                <a:cs typeface="+mn-cs"/>
              </a:rPr>
              <a:t>​the determination of whether an environment is </a:t>
            </a:r>
            <a:endParaRPr lang="en-US" dirty="0">
              <a:effectLst/>
            </a:endParaRPr>
          </a:p>
          <a:p>
            <a:r>
              <a:rPr lang="en-US" sz="1200" kern="1200" dirty="0">
                <a:solidFill>
                  <a:schemeClr val="tx1"/>
                </a:solidFill>
                <a:effectLst/>
                <a:latin typeface="+mn-lt"/>
                <a:ea typeface="+mn-ea"/>
                <a:cs typeface="+mn-cs"/>
              </a:rPr>
              <a:t>“hostile” must be based on the totality of known circumstances, including: </a:t>
            </a:r>
            <a:endParaRPr lang="en-US" dirty="0">
              <a:effectLst/>
            </a:endParaRPr>
          </a:p>
          <a:p>
            <a:r>
              <a:rPr lang="en-US" sz="1200" kern="1200" dirty="0">
                <a:solidFill>
                  <a:schemeClr val="tx1"/>
                </a:solidFill>
                <a:effectLst/>
                <a:latin typeface="+mn-lt"/>
                <a:ea typeface="+mn-ea"/>
                <a:cs typeface="+mn-cs"/>
              </a:rPr>
              <a:t>●  the frequency, nature and severity of the conduct; </a:t>
            </a:r>
            <a:endParaRPr lang="en-US" dirty="0">
              <a:effectLst/>
            </a:endParaRPr>
          </a:p>
          <a:p>
            <a:r>
              <a:rPr lang="en-US" sz="1200" kern="1200" dirty="0">
                <a:solidFill>
                  <a:schemeClr val="tx1"/>
                </a:solidFill>
                <a:effectLst/>
                <a:latin typeface="+mn-lt"/>
                <a:ea typeface="+mn-ea"/>
                <a:cs typeface="+mn-cs"/>
              </a:rPr>
              <a:t>●  whether the conduct was physically threatening; </a:t>
            </a:r>
            <a:endParaRPr lang="en-US" dirty="0">
              <a:effectLst/>
            </a:endParaRPr>
          </a:p>
          <a:p>
            <a:r>
              <a:rPr lang="en-US" sz="1200" kern="1200" dirty="0">
                <a:solidFill>
                  <a:schemeClr val="tx1"/>
                </a:solidFill>
                <a:effectLst/>
                <a:latin typeface="+mn-lt"/>
                <a:ea typeface="+mn-ea"/>
                <a:cs typeface="+mn-cs"/>
              </a:rPr>
              <a:t>●  the effect of the conduct on the Complainant’s mental and/or emotional </a:t>
            </a:r>
            <a:endParaRPr lang="en-US" dirty="0">
              <a:effectLst/>
            </a:endParaRPr>
          </a:p>
          <a:p>
            <a:r>
              <a:rPr lang="en-US" sz="1200" kern="1200" dirty="0">
                <a:solidFill>
                  <a:schemeClr val="tx1"/>
                </a:solidFill>
                <a:effectLst/>
                <a:latin typeface="+mn-lt"/>
                <a:ea typeface="+mn-ea"/>
                <a:cs typeface="+mn-cs"/>
              </a:rPr>
              <a:t>state; </a:t>
            </a:r>
            <a:endParaRPr lang="en-US" dirty="0">
              <a:effectLst/>
            </a:endParaRPr>
          </a:p>
          <a:p>
            <a:r>
              <a:rPr lang="en-US" sz="1200" kern="1200" dirty="0">
                <a:solidFill>
                  <a:schemeClr val="tx1"/>
                </a:solidFill>
                <a:effectLst/>
                <a:latin typeface="+mn-lt"/>
                <a:ea typeface="+mn-ea"/>
                <a:cs typeface="+mn-cs"/>
              </a:rPr>
              <a:t>●  whether the conduct was directed at more than one person; </a:t>
            </a:r>
            <a:endParaRPr lang="en-US" dirty="0">
              <a:effectLst/>
            </a:endParaRPr>
          </a:p>
          <a:p>
            <a:r>
              <a:rPr lang="en-US" sz="1200" kern="1200" dirty="0">
                <a:solidFill>
                  <a:schemeClr val="tx1"/>
                </a:solidFill>
                <a:effectLst/>
                <a:latin typeface="+mn-lt"/>
                <a:ea typeface="+mn-ea"/>
                <a:cs typeface="+mn-cs"/>
              </a:rPr>
              <a:t>●  whether the conduct arose in the context of other discriminatory </a:t>
            </a:r>
            <a:endParaRPr lang="en-US" dirty="0">
              <a:effectLst/>
            </a:endParaRPr>
          </a:p>
          <a:p>
            <a:r>
              <a:rPr lang="en-US" sz="1200" kern="1200" dirty="0">
                <a:solidFill>
                  <a:schemeClr val="tx1"/>
                </a:solidFill>
                <a:effectLst/>
                <a:latin typeface="+mn-lt"/>
                <a:ea typeface="+mn-ea"/>
                <a:cs typeface="+mn-cs"/>
              </a:rPr>
              <a:t>conduct; </a:t>
            </a:r>
            <a:endParaRPr lang="en-US" dirty="0">
              <a:effectLst/>
            </a:endParaRPr>
          </a:p>
          <a:p>
            <a:r>
              <a:rPr lang="en-US" sz="1200" kern="1200" dirty="0">
                <a:solidFill>
                  <a:schemeClr val="tx1"/>
                </a:solidFill>
                <a:effectLst/>
                <a:latin typeface="+mn-lt"/>
                <a:ea typeface="+mn-ea"/>
                <a:cs typeface="+mn-cs"/>
              </a:rPr>
              <a:t>●  whether the speech or conduct unreasonably interfered with the </a:t>
            </a:r>
            <a:endParaRPr lang="en-US" dirty="0">
              <a:effectLst/>
            </a:endParaRPr>
          </a:p>
          <a:p>
            <a:r>
              <a:rPr lang="en-US" sz="1200" kern="1200" dirty="0">
                <a:solidFill>
                  <a:schemeClr val="tx1"/>
                </a:solidFill>
                <a:effectLst/>
                <a:latin typeface="+mn-lt"/>
                <a:ea typeface="+mn-ea"/>
                <a:cs typeface="+mn-cs"/>
              </a:rPr>
              <a:t>Complainant’s educational or work opportunities or performance (including study abroad), Colleges controlled living environment, work opportunities, or performance. </a:t>
            </a:r>
            <a:endParaRPr lang="en-US" dirty="0">
              <a:effectLst/>
            </a:endParaRPr>
          </a:p>
          <a:p>
            <a:pPr lvl="0"/>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1200" b="0" i="0" u="none" strike="noStrike" kern="1200" baseline="0" dirty="0">
              <a:solidFill>
                <a:schemeClr val="tx1"/>
              </a:solidFill>
              <a:effectLst/>
              <a:latin typeface="+mn-lt"/>
              <a:ea typeface="+mn-ea"/>
              <a:cs typeface="+mn-cs"/>
            </a:endParaRPr>
          </a:p>
          <a:p>
            <a:pPr marL="0" indent="0">
              <a:buFontTx/>
              <a:buNone/>
            </a:pPr>
            <a:endParaRPr lang="en-US" sz="1200" b="0" i="0" u="none" strike="noStrike" kern="1200" baseline="0" dirty="0">
              <a:solidFill>
                <a:schemeClr val="tx1"/>
              </a:solidFill>
              <a:effectLst/>
              <a:latin typeface="+mn-lt"/>
              <a:ea typeface="+mn-ea"/>
              <a:cs typeface="+mn-cs"/>
            </a:endParaRPr>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21</a:t>
            </a:fld>
            <a:endParaRPr lang="en-US"/>
          </a:p>
        </p:txBody>
      </p:sp>
    </p:spTree>
    <p:extLst>
      <p:ext uri="{BB962C8B-B14F-4D97-AF65-F5344CB8AC3E}">
        <p14:creationId xmlns:p14="http://schemas.microsoft.com/office/powerpoint/2010/main" val="39041235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22</a:t>
            </a:fld>
            <a:endParaRPr lang="en-US"/>
          </a:p>
        </p:txBody>
      </p:sp>
    </p:spTree>
    <p:extLst>
      <p:ext uri="{BB962C8B-B14F-4D97-AF65-F5344CB8AC3E}">
        <p14:creationId xmlns:p14="http://schemas.microsoft.com/office/powerpoint/2010/main" val="17966952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23</a:t>
            </a:fld>
            <a:endParaRPr lang="en-US"/>
          </a:p>
        </p:txBody>
      </p:sp>
    </p:spTree>
    <p:extLst>
      <p:ext uri="{BB962C8B-B14F-4D97-AF65-F5344CB8AC3E}">
        <p14:creationId xmlns:p14="http://schemas.microsoft.com/office/powerpoint/2010/main" val="41596702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ffectLst/>
                <a:latin typeface="+mn-lt"/>
                <a:ea typeface="+mn-ea"/>
                <a:cs typeface="+mn-cs"/>
              </a:rPr>
              <a:t>Demeanor may range from: </a:t>
            </a:r>
          </a:p>
          <a:p>
            <a:pPr marL="171450" indent="-171450">
              <a:buFontTx/>
              <a:buChar char="-"/>
            </a:pPr>
            <a:r>
              <a:rPr lang="en-US" dirty="0"/>
              <a:t>Hysteria</a:t>
            </a:r>
          </a:p>
          <a:p>
            <a:pPr marL="171450" indent="-171450">
              <a:buFontTx/>
              <a:buChar char="-"/>
            </a:pPr>
            <a:r>
              <a:rPr lang="en-US" dirty="0"/>
              <a:t>crying </a:t>
            </a:r>
          </a:p>
          <a:p>
            <a:pPr marL="171450" indent="-171450">
              <a:buFontTx/>
              <a:buChar char="-"/>
            </a:pPr>
            <a:r>
              <a:rPr lang="en-US" dirty="0"/>
              <a:t>rage </a:t>
            </a:r>
          </a:p>
          <a:p>
            <a:pPr marL="171450" indent="-171450">
              <a:buFontTx/>
              <a:buChar char="-"/>
            </a:pPr>
            <a:r>
              <a:rPr lang="en-US" dirty="0"/>
              <a:t>laughter </a:t>
            </a:r>
          </a:p>
          <a:p>
            <a:pPr marL="171450" indent="-171450">
              <a:buFontTx/>
              <a:buChar char="-"/>
            </a:pPr>
            <a:r>
              <a:rPr lang="en-US" dirty="0"/>
              <a:t>Calmness</a:t>
            </a:r>
          </a:p>
          <a:p>
            <a:pPr marL="171450" indent="-171450">
              <a:buFontTx/>
              <a:buChar char="-"/>
            </a:pPr>
            <a:r>
              <a:rPr lang="en-US" dirty="0"/>
              <a:t>unresponsiveness </a:t>
            </a:r>
          </a:p>
          <a:p>
            <a:pPr marL="171450" indent="-171450">
              <a:buFontTx/>
              <a:buChar char="-"/>
            </a:pPr>
            <a:r>
              <a:rPr lang="en-US" dirty="0"/>
              <a:t>There is no one typical reaction</a:t>
            </a:r>
          </a:p>
          <a:p>
            <a:pPr marL="171450" indent="-171450">
              <a:buFontTx/>
              <a:buChar char="-"/>
            </a:pPr>
            <a:endParaRPr lang="en-US" dirty="0"/>
          </a:p>
          <a:p>
            <a:r>
              <a:rPr lang="en-US" dirty="0"/>
              <a:t>Effect of victim’s own misconceptions</a:t>
            </a:r>
          </a:p>
          <a:p>
            <a:pPr lvl="1"/>
            <a:r>
              <a:rPr lang="en-US" dirty="0"/>
              <a:t>I was drinking</a:t>
            </a:r>
          </a:p>
          <a:p>
            <a:pPr lvl="1"/>
            <a:r>
              <a:rPr lang="en-US" dirty="0"/>
              <a:t>I consented to some of the acts</a:t>
            </a:r>
          </a:p>
          <a:p>
            <a:pPr lvl="1"/>
            <a:r>
              <a:rPr lang="en-US" dirty="0"/>
              <a:t>I put myself in that position</a:t>
            </a:r>
          </a:p>
          <a:p>
            <a:pPr lvl="1"/>
            <a:r>
              <a:rPr lang="en-US" dirty="0"/>
              <a:t>Not enough force/no weapon used </a:t>
            </a:r>
          </a:p>
          <a:p>
            <a:pPr lvl="1"/>
            <a:r>
              <a:rPr lang="en-US" dirty="0"/>
              <a:t>Not a stranger </a:t>
            </a:r>
          </a:p>
          <a:p>
            <a:pPr lvl="1"/>
            <a:r>
              <a:rPr lang="en-US" dirty="0"/>
              <a:t>I have been abused before – it must just be me</a:t>
            </a:r>
          </a:p>
          <a:p>
            <a:pPr marL="171450" indent="-171450">
              <a:buFontTx/>
              <a:buChar char="-"/>
            </a:pPr>
            <a:endParaRPr lang="en-US" dirty="0"/>
          </a:p>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24</a:t>
            </a:fld>
            <a:endParaRPr lang="en-US"/>
          </a:p>
        </p:txBody>
      </p:sp>
    </p:spTree>
    <p:extLst>
      <p:ext uri="{BB962C8B-B14F-4D97-AF65-F5344CB8AC3E}">
        <p14:creationId xmlns:p14="http://schemas.microsoft.com/office/powerpoint/2010/main" val="438409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8D7B9-588E-4674-9A97-EDB5FEC06151}" type="slidenum">
              <a:rPr lang="en-US" smtClean="0"/>
              <a:t>25</a:t>
            </a:fld>
            <a:endParaRPr lang="en-US"/>
          </a:p>
        </p:txBody>
      </p:sp>
    </p:spTree>
    <p:extLst>
      <p:ext uri="{BB962C8B-B14F-4D97-AF65-F5344CB8AC3E}">
        <p14:creationId xmlns:p14="http://schemas.microsoft.com/office/powerpoint/2010/main" val="3571115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Definition of sexual harassment</a:t>
            </a:r>
            <a:r>
              <a:rPr lang="en-US" baseline="0" dirty="0"/>
              <a:t> under new Title IX Regs – ‘severe, pervasive, and objectively offensive’ – AND – so stricter requirements. In Community Standards it’s an OR</a:t>
            </a:r>
          </a:p>
          <a:p>
            <a:endParaRPr lang="en-US" baseline="0" dirty="0"/>
          </a:p>
          <a:p>
            <a:endParaRPr lang="en-US" dirty="0"/>
          </a:p>
          <a:p>
            <a:endParaRPr lang="en-US" dirty="0"/>
          </a:p>
        </p:txBody>
      </p:sp>
      <p:sp>
        <p:nvSpPr>
          <p:cNvPr id="4" name="Slide Number Placeholder 3"/>
          <p:cNvSpPr>
            <a:spLocks noGrp="1"/>
          </p:cNvSpPr>
          <p:nvPr>
            <p:ph type="sldNum" sz="quarter" idx="10"/>
          </p:nvPr>
        </p:nvSpPr>
        <p:spPr/>
        <p:txBody>
          <a:bodyPr/>
          <a:lstStyle/>
          <a:p>
            <a:fld id="{3607159E-07CD-4322-87A2-53870D3A8B2B}" type="slidenum">
              <a:rPr lang="en-US" smtClean="0"/>
              <a:t>3</a:t>
            </a:fld>
            <a:endParaRPr lang="en-US"/>
          </a:p>
        </p:txBody>
      </p:sp>
    </p:spTree>
    <p:extLst>
      <p:ext uri="{BB962C8B-B14F-4D97-AF65-F5344CB8AC3E}">
        <p14:creationId xmlns:p14="http://schemas.microsoft.com/office/powerpoint/2010/main" val="2811858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 Definitions have been shortened for purposes of this training. For all adjudicatory decisions and review, please ensure careful reading of the Title IX and Sexual Misconduct Policy’s forms of Prohibited Conduct. </a:t>
            </a:r>
          </a:p>
        </p:txBody>
      </p:sp>
      <p:sp>
        <p:nvSpPr>
          <p:cNvPr id="4" name="Slide Number Placeholder 3"/>
          <p:cNvSpPr>
            <a:spLocks noGrp="1"/>
          </p:cNvSpPr>
          <p:nvPr>
            <p:ph type="sldNum" sz="quarter" idx="10"/>
          </p:nvPr>
        </p:nvSpPr>
        <p:spPr/>
        <p:txBody>
          <a:bodyPr/>
          <a:lstStyle/>
          <a:p>
            <a:fld id="{3CF8D7B9-588E-4674-9A97-EDB5FEC06151}" type="slidenum">
              <a:rPr lang="en-US" smtClean="0"/>
              <a:t>4</a:t>
            </a:fld>
            <a:endParaRPr lang="en-US"/>
          </a:p>
        </p:txBody>
      </p:sp>
    </p:spTree>
    <p:extLst>
      <p:ext uri="{BB962C8B-B14F-4D97-AF65-F5344CB8AC3E}">
        <p14:creationId xmlns:p14="http://schemas.microsoft.com/office/powerpoint/2010/main" val="1252332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8D7B9-588E-4674-9A97-EDB5FEC06151}" type="slidenum">
              <a:rPr lang="en-US" smtClean="0"/>
              <a:t>5</a:t>
            </a:fld>
            <a:endParaRPr lang="en-US"/>
          </a:p>
        </p:txBody>
      </p:sp>
    </p:spTree>
    <p:extLst>
      <p:ext uri="{BB962C8B-B14F-4D97-AF65-F5344CB8AC3E}">
        <p14:creationId xmlns:p14="http://schemas.microsoft.com/office/powerpoint/2010/main" val="111645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136B2-0E9F-8B20-EE86-13D946F178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261B83-B506-998F-61A9-DB2957505C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0C82CF-DE86-9411-245E-6139FD4AFB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3E1313-E911-5B6B-9891-C7EBEB4B7C35}"/>
              </a:ext>
            </a:extLst>
          </p:cNvPr>
          <p:cNvSpPr>
            <a:spLocks noGrp="1"/>
          </p:cNvSpPr>
          <p:nvPr>
            <p:ph type="sldNum" sz="quarter" idx="10"/>
          </p:nvPr>
        </p:nvSpPr>
        <p:spPr/>
        <p:txBody>
          <a:bodyPr/>
          <a:lstStyle/>
          <a:p>
            <a:fld id="{3CF8D7B9-588E-4674-9A97-EDB5FEC06151}" type="slidenum">
              <a:rPr lang="en-US" smtClean="0"/>
              <a:t>6</a:t>
            </a:fld>
            <a:endParaRPr lang="en-US"/>
          </a:p>
        </p:txBody>
      </p:sp>
    </p:spTree>
    <p:extLst>
      <p:ext uri="{BB962C8B-B14F-4D97-AF65-F5344CB8AC3E}">
        <p14:creationId xmlns:p14="http://schemas.microsoft.com/office/powerpoint/2010/main" val="3899995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724AF-2FB3-3D8F-2893-CD9B62ADB3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AE1D4D-CC6E-9002-C018-6A1B24CC72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DFA788-0A0D-8A02-1EB8-35AC62270C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F7DB2-D50E-27B2-1F1B-9E53CF218BE4}"/>
              </a:ext>
            </a:extLst>
          </p:cNvPr>
          <p:cNvSpPr>
            <a:spLocks noGrp="1"/>
          </p:cNvSpPr>
          <p:nvPr>
            <p:ph type="sldNum" sz="quarter" idx="10"/>
          </p:nvPr>
        </p:nvSpPr>
        <p:spPr/>
        <p:txBody>
          <a:bodyPr/>
          <a:lstStyle/>
          <a:p>
            <a:fld id="{3CF8D7B9-588E-4674-9A97-EDB5FEC06151}" type="slidenum">
              <a:rPr lang="en-US" smtClean="0"/>
              <a:t>7</a:t>
            </a:fld>
            <a:endParaRPr lang="en-US"/>
          </a:p>
        </p:txBody>
      </p:sp>
    </p:spTree>
    <p:extLst>
      <p:ext uri="{BB962C8B-B14F-4D97-AF65-F5344CB8AC3E}">
        <p14:creationId xmlns:p14="http://schemas.microsoft.com/office/powerpoint/2010/main" val="3324224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8D7B9-588E-4674-9A97-EDB5FEC06151}" type="slidenum">
              <a:rPr lang="en-US" smtClean="0"/>
              <a:t>8</a:t>
            </a:fld>
            <a:endParaRPr lang="en-US"/>
          </a:p>
        </p:txBody>
      </p:sp>
    </p:spTree>
    <p:extLst>
      <p:ext uri="{BB962C8B-B14F-4D97-AF65-F5344CB8AC3E}">
        <p14:creationId xmlns:p14="http://schemas.microsoft.com/office/powerpoint/2010/main" val="25709670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607159E-07CD-4322-87A2-53870D3A8B2B}" type="slidenum">
              <a:rPr lang="en-US" smtClean="0"/>
              <a:t>9</a:t>
            </a:fld>
            <a:endParaRPr lang="en-US"/>
          </a:p>
        </p:txBody>
      </p:sp>
    </p:spTree>
    <p:extLst>
      <p:ext uri="{BB962C8B-B14F-4D97-AF65-F5344CB8AC3E}">
        <p14:creationId xmlns:p14="http://schemas.microsoft.com/office/powerpoint/2010/main" val="84854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5650E0-655A-1041-90CC-87FBFE1C293D}" type="datetimeFigureOut">
              <a:rPr lang="en-US" smtClean="0"/>
              <a:t>3/19/26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2092738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5650E0-655A-1041-90CC-87FBFE1C293D}" type="datetimeFigureOut">
              <a:rPr lang="en-US" smtClean="0"/>
              <a:t>3/19/26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08095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5650E0-655A-1041-90CC-87FBFE1C293D}" type="datetimeFigureOut">
              <a:rPr lang="en-US" smtClean="0"/>
              <a:t>3/19/26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996749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Text Placeholder 3"/>
          <p:cNvSpPr>
            <a:spLocks noGrp="1"/>
          </p:cNvSpPr>
          <p:nvPr>
            <p:ph type="body" sz="quarter" idx="11" hasCustomPrompt="1"/>
          </p:nvPr>
        </p:nvSpPr>
        <p:spPr>
          <a:xfrm>
            <a:off x="609599" y="1554480"/>
            <a:ext cx="10972800" cy="4572000"/>
          </a:xfrm>
        </p:spPr>
        <p:txBody>
          <a:bodyPr/>
          <a:lstStyle>
            <a:lvl1pPr>
              <a:defRPr baseline="0">
                <a:sym typeface="Wingdings 2"/>
              </a:defRPr>
            </a:lvl1pPr>
          </a:lstStyle>
          <a:p>
            <a:pPr lvl="0"/>
            <a:r>
              <a:rPr lang="en-US" dirty="0"/>
              <a:t>Title and Content Layout</a:t>
            </a:r>
            <a:br>
              <a:rPr lang="en-US" dirty="0"/>
            </a:br>
            <a:r>
              <a:rPr lang="en-US" dirty="0"/>
              <a:t>(formatting instructions to the right )</a:t>
            </a:r>
          </a:p>
        </p:txBody>
      </p:sp>
      <p:sp>
        <p:nvSpPr>
          <p:cNvPr id="5" name="Rectangle 4"/>
          <p:cNvSpPr/>
          <p:nvPr userDrawn="1"/>
        </p:nvSpPr>
        <p:spPr>
          <a:xfrm>
            <a:off x="12191998" y="1143000"/>
            <a:ext cx="2682240" cy="1181061"/>
          </a:xfrm>
          <a:prstGeom prst="rect">
            <a:avLst/>
          </a:prstGeom>
        </p:spPr>
        <p:txBody>
          <a:bodyPr wrap="square" lIns="89896" tIns="44948" rIns="89896" bIns="44948">
            <a:spAutoFit/>
          </a:bodyPr>
          <a:lstStyle/>
          <a:p>
            <a:r>
              <a:rPr lang="en-US" sz="1147" b="1" dirty="0"/>
              <a:t>Title and Content Layout</a:t>
            </a:r>
          </a:p>
          <a:p>
            <a:br>
              <a:rPr lang="en-US" sz="1147" dirty="0"/>
            </a:br>
            <a:r>
              <a:rPr lang="en-US" sz="1147" dirty="0"/>
              <a:t>Click in text box to insert text</a:t>
            </a:r>
          </a:p>
          <a:p>
            <a:br>
              <a:rPr lang="en-US" sz="1147" dirty="0"/>
            </a:br>
            <a:r>
              <a:rPr lang="en-US" sz="1147" dirty="0"/>
              <a:t>Use “Increase/Decrease List Level” to format each level of sub-bullets</a:t>
            </a:r>
          </a:p>
        </p:txBody>
      </p:sp>
      <p:grpSp>
        <p:nvGrpSpPr>
          <p:cNvPr id="6" name="Group 5"/>
          <p:cNvGrpSpPr/>
          <p:nvPr userDrawn="1"/>
        </p:nvGrpSpPr>
        <p:grpSpPr>
          <a:xfrm>
            <a:off x="12432116" y="2667166"/>
            <a:ext cx="1023988" cy="365761"/>
            <a:chOff x="9825644" y="2872879"/>
            <a:chExt cx="767991" cy="365761"/>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2201" t="1573" r="2361" b="13102"/>
            <a:stretch/>
          </p:blipFill>
          <p:spPr>
            <a:xfrm>
              <a:off x="10231726" y="2872880"/>
              <a:ext cx="361909" cy="365760"/>
            </a:xfrm>
            <a:prstGeom prst="roundRect">
              <a:avLst>
                <a:gd name="adj" fmla="val 4727"/>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l="507" t="1939" r="1564" b="13372"/>
            <a:stretch/>
          </p:blipFill>
          <p:spPr>
            <a:xfrm>
              <a:off x="9825644" y="2872879"/>
              <a:ext cx="369085" cy="362434"/>
            </a:xfrm>
            <a:prstGeom prst="roundRect">
              <a:avLst>
                <a:gd name="adj" fmla="val 6821"/>
              </a:avLst>
            </a:prstGeom>
          </p:spPr>
        </p:pic>
      </p:grpSp>
      <p:sp>
        <p:nvSpPr>
          <p:cNvPr id="3" name="Slide Number Placeholder 2"/>
          <p:cNvSpPr>
            <a:spLocks noGrp="1"/>
          </p:cNvSpPr>
          <p:nvPr>
            <p:ph type="sldNum" sz="quarter" idx="12"/>
          </p:nvPr>
        </p:nvSpPr>
        <p:spPr/>
        <p:txBody>
          <a:bodyPr/>
          <a:lstStyle/>
          <a:p>
            <a:fld id="{45C0B84E-80C5-41DF-98B8-0AFEA480689A}" type="slidenum">
              <a:rPr lang="en-US" smtClean="0"/>
              <a:t>‹#›</a:t>
            </a:fld>
            <a:endParaRPr lang="en-US"/>
          </a:p>
        </p:txBody>
      </p:sp>
      <p:sp>
        <p:nvSpPr>
          <p:cNvPr id="9" name="Title 8"/>
          <p:cNvSpPr>
            <a:spLocks noGrp="1"/>
          </p:cNvSpPr>
          <p:nvPr>
            <p:ph type="title" hasCustomPrompt="1"/>
          </p:nvPr>
        </p:nvSpPr>
        <p:spPr/>
        <p:txBody>
          <a:bodyPr/>
          <a:lstStyle>
            <a:lvl1pPr>
              <a:defRPr/>
            </a:lvl1pPr>
          </a:lstStyle>
          <a:p>
            <a:r>
              <a:rPr lang="en-US" dirty="0"/>
              <a:t>Click to edit heading</a:t>
            </a:r>
          </a:p>
        </p:txBody>
      </p:sp>
      <p:sp>
        <p:nvSpPr>
          <p:cNvPr id="2" name="Date Placeholder 1"/>
          <p:cNvSpPr>
            <a:spLocks noGrp="1"/>
          </p:cNvSpPr>
          <p:nvPr>
            <p:ph type="dt" sz="half" idx="13"/>
          </p:nvPr>
        </p:nvSpPr>
        <p:spPr/>
        <p:txBody>
          <a:bodyPr/>
          <a:lstStyle/>
          <a:p>
            <a:endParaRPr lang="en-US" dirty="0"/>
          </a:p>
        </p:txBody>
      </p:sp>
      <p:sp>
        <p:nvSpPr>
          <p:cNvPr id="10" name="Footer Placeholder 9"/>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900398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5650E0-655A-1041-90CC-87FBFE1C293D}" type="datetimeFigureOut">
              <a:rPr lang="en-US" smtClean="0"/>
              <a:t>3/19/26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176025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5650E0-655A-1041-90CC-87FBFE1C293D}" type="datetimeFigureOut">
              <a:rPr lang="en-US" smtClean="0"/>
              <a:t>3/19/26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28553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5650E0-655A-1041-90CC-87FBFE1C293D}" type="datetimeFigureOut">
              <a:rPr lang="en-US" smtClean="0"/>
              <a:t>3/19/26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015199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5650E0-655A-1041-90CC-87FBFE1C293D}" type="datetimeFigureOut">
              <a:rPr lang="en-US" smtClean="0"/>
              <a:t>3/19/26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699731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5650E0-655A-1041-90CC-87FBFE1C293D}" type="datetimeFigureOut">
              <a:rPr lang="en-US" smtClean="0"/>
              <a:t>3/19/26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775239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5650E0-655A-1041-90CC-87FBFE1C293D}" type="datetimeFigureOut">
              <a:rPr lang="en-US" smtClean="0"/>
              <a:t>3/19/26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665544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5650E0-655A-1041-90CC-87FBFE1C293D}" type="datetimeFigureOut">
              <a:rPr lang="en-US" smtClean="0"/>
              <a:t>3/19/26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171576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5650E0-655A-1041-90CC-87FBFE1C293D}" type="datetimeFigureOut">
              <a:rPr lang="en-US" smtClean="0"/>
              <a:t>3/19/26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71BBCC-37FA-CF4B-A3AC-7D5327F4040B}" type="slidenum">
              <a:rPr lang="en-US" smtClean="0"/>
              <a:t>‹#›</a:t>
            </a:fld>
            <a:endParaRPr lang="en-US"/>
          </a:p>
        </p:txBody>
      </p:sp>
    </p:spTree>
    <p:extLst>
      <p:ext uri="{BB962C8B-B14F-4D97-AF65-F5344CB8AC3E}">
        <p14:creationId xmlns:p14="http://schemas.microsoft.com/office/powerpoint/2010/main" val="416093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5650E0-655A-1041-90CC-87FBFE1C293D}" type="datetimeFigureOut">
              <a:rPr lang="en-US" smtClean="0"/>
              <a:t>3/19/26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71BBCC-37FA-CF4B-A3AC-7D5327F4040B}" type="slidenum">
              <a:rPr lang="en-US" smtClean="0"/>
              <a:t>‹#›</a:t>
            </a:fld>
            <a:endParaRPr lang="en-US"/>
          </a:p>
        </p:txBody>
      </p:sp>
    </p:spTree>
    <p:extLst>
      <p:ext uri="{BB962C8B-B14F-4D97-AF65-F5344CB8AC3E}">
        <p14:creationId xmlns:p14="http://schemas.microsoft.com/office/powerpoint/2010/main" val="1176915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3.jp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mailto:titleix@hws.edu"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3.jpg"/><Relationship Id="rId4" Type="http://schemas.openxmlformats.org/officeDocument/2006/relationships/hyperlink" Target="http://www.hws.edu/titlei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8013" y="1436864"/>
            <a:ext cx="10355009" cy="2387600"/>
          </a:xfrm>
        </p:spPr>
        <p:txBody>
          <a:bodyPr>
            <a:normAutofit/>
          </a:bodyPr>
          <a:lstStyle/>
          <a:p>
            <a:r>
              <a:rPr lang="en-US" dirty="0">
                <a:latin typeface="Times New Roman" panose="02020603050405020304" pitchFamily="18" charset="0"/>
                <a:cs typeface="Times New Roman" panose="02020603050405020304" pitchFamily="18" charset="0"/>
              </a:rPr>
              <a:t>HWS Adjudicator Training</a:t>
            </a:r>
            <a:endParaRPr lang="en-US" sz="31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43517" y="4678555"/>
            <a:ext cx="9144000" cy="986587"/>
          </a:xfrm>
        </p:spPr>
        <p:txBody>
          <a:bodyPr>
            <a:normAutofit/>
          </a:bodyPr>
          <a:lstStyle/>
          <a:p>
            <a:r>
              <a:rPr lang="en-US" sz="2800" dirty="0">
                <a:latin typeface="Times New Roman" panose="02020603050405020304" pitchFamily="18" charset="0"/>
                <a:cs typeface="Times New Roman" panose="02020603050405020304" pitchFamily="18" charset="0"/>
              </a:rPr>
              <a:t>Office of Equal Opportunity and Title IX</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16738" y="812761"/>
            <a:ext cx="3411789" cy="1890871"/>
          </a:xfrm>
          <a:prstGeom prst="rect">
            <a:avLst/>
          </a:prstGeom>
        </p:spPr>
      </p:pic>
    </p:spTree>
    <p:extLst>
      <p:ext uri="{BB962C8B-B14F-4D97-AF65-F5344CB8AC3E}">
        <p14:creationId xmlns:p14="http://schemas.microsoft.com/office/powerpoint/2010/main" val="641894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87627" y="198482"/>
            <a:ext cx="5913782" cy="1077218"/>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Formal Complaint Process: </a:t>
            </a:r>
            <a:r>
              <a:rPr lang="en-US" sz="3600" b="1" i="1" dirty="0">
                <a:latin typeface="Times New Roman" panose="02020603050405020304" pitchFamily="18" charset="0"/>
                <a:cs typeface="Times New Roman" panose="02020603050405020304" pitchFamily="18" charset="0"/>
              </a:rPr>
              <a:t>Students</a:t>
            </a:r>
            <a:endParaRPr lang="en-US" sz="2800" b="1" i="1"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All forms of Prohibited Conduct</a:t>
            </a:r>
          </a:p>
        </p:txBody>
      </p:sp>
      <p:graphicFrame>
        <p:nvGraphicFramePr>
          <p:cNvPr id="2" name="Diagram 1">
            <a:extLst>
              <a:ext uri="{FF2B5EF4-FFF2-40B4-BE49-F238E27FC236}">
                <a16:creationId xmlns:a16="http://schemas.microsoft.com/office/drawing/2014/main" id="{0B941A02-CA1B-584C-BD4E-B6DC693903CE}"/>
              </a:ext>
            </a:extLst>
          </p:cNvPr>
          <p:cNvGraphicFramePr/>
          <p:nvPr>
            <p:extLst>
              <p:ext uri="{D42A27DB-BD31-4B8C-83A1-F6EECF244321}">
                <p14:modId xmlns:p14="http://schemas.microsoft.com/office/powerpoint/2010/main" val="646397417"/>
              </p:ext>
            </p:extLst>
          </p:nvPr>
        </p:nvGraphicFramePr>
        <p:xfrm>
          <a:off x="2032000" y="516684"/>
          <a:ext cx="8165548" cy="35740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3" name="Diagram 2">
            <a:extLst>
              <a:ext uri="{FF2B5EF4-FFF2-40B4-BE49-F238E27FC236}">
                <a16:creationId xmlns:a16="http://schemas.microsoft.com/office/drawing/2014/main" id="{15305286-769B-3349-89D7-6BAB3F429577}"/>
              </a:ext>
            </a:extLst>
          </p:cNvPr>
          <p:cNvGraphicFramePr/>
          <p:nvPr>
            <p:extLst>
              <p:ext uri="{D42A27DB-BD31-4B8C-83A1-F6EECF244321}">
                <p14:modId xmlns:p14="http://schemas.microsoft.com/office/powerpoint/2010/main" val="2677770326"/>
              </p:ext>
            </p:extLst>
          </p:nvPr>
        </p:nvGraphicFramePr>
        <p:xfrm>
          <a:off x="534755" y="3240894"/>
          <a:ext cx="11161525" cy="256024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2118270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88704" y="416178"/>
            <a:ext cx="11007577" cy="6986528"/>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Conflicts of interests: </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Checks and balances</a:t>
            </a:r>
          </a:p>
          <a:p>
            <a:pPr marL="457200" indent="-457200">
              <a:buFontTx/>
              <a:buChar char="-"/>
            </a:pPr>
            <a:r>
              <a:rPr lang="en-US" sz="3200" dirty="0">
                <a:latin typeface="Times New Roman" panose="02020603050405020304" pitchFamily="18" charset="0"/>
                <a:cs typeface="Times New Roman" panose="02020603050405020304" pitchFamily="18" charset="0"/>
              </a:rPr>
              <a:t>TIXC does not serve as investigator or adjudicator</a:t>
            </a:r>
          </a:p>
          <a:p>
            <a:pPr marL="457200" indent="-457200">
              <a:buFontTx/>
              <a:buChar char="-"/>
            </a:pPr>
            <a:r>
              <a:rPr lang="en-US" sz="3200" dirty="0">
                <a:latin typeface="Times New Roman" panose="02020603050405020304" pitchFamily="18" charset="0"/>
                <a:cs typeface="Times New Roman" panose="02020603050405020304" pitchFamily="18" charset="0"/>
              </a:rPr>
              <a:t>Different individual(s) serve as investigator, adjudicator, and appeal panelists</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Official’s gender, current or past work history, or support or opposition of certain causes</a:t>
            </a:r>
          </a:p>
          <a:p>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Prior contact with either party</a:t>
            </a: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solidFill>
                <a:schemeClr val="accent6">
                  <a:lumMod val="50000"/>
                </a:schemeClr>
              </a:solidFill>
            </a:endParaRPr>
          </a:p>
        </p:txBody>
      </p:sp>
    </p:spTree>
    <p:extLst>
      <p:ext uri="{BB962C8B-B14F-4D97-AF65-F5344CB8AC3E}">
        <p14:creationId xmlns:p14="http://schemas.microsoft.com/office/powerpoint/2010/main" val="1465096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88704" y="416178"/>
            <a:ext cx="11007577" cy="6955750"/>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Defining Implicit Bias: </a:t>
            </a:r>
          </a:p>
          <a:p>
            <a:endParaRPr lang="en-US" sz="3200" dirty="0">
              <a:latin typeface="Times New Roman" panose="02020603050405020304" pitchFamily="18" charset="0"/>
              <a:cs typeface="Times New Roman" panose="02020603050405020304" pitchFamily="18" charset="0"/>
            </a:endParaRPr>
          </a:p>
          <a:p>
            <a:r>
              <a:rPr lang="en-US" sz="2600" dirty="0">
                <a:latin typeface="Times New Roman"/>
                <a:cs typeface="Times New Roman"/>
              </a:rPr>
              <a:t>Attitudes or stereotypes that affect our understanding, actions, and decisions, in an unconscious manner.</a:t>
            </a:r>
          </a:p>
          <a:p>
            <a:endParaRPr lang="en-US" sz="2600" dirty="0">
              <a:latin typeface="Times New Roman"/>
              <a:cs typeface="Times New Roman"/>
            </a:endParaRPr>
          </a:p>
          <a:p>
            <a:r>
              <a:rPr lang="en-US" sz="2600" dirty="0">
                <a:latin typeface="Times New Roman"/>
                <a:cs typeface="Times New Roman"/>
              </a:rPr>
              <a:t>Favorable and/or unfavorable.</a:t>
            </a:r>
          </a:p>
          <a:p>
            <a:endParaRPr lang="en-US" sz="2600" dirty="0">
              <a:latin typeface="Times New Roman"/>
              <a:cs typeface="Times New Roman"/>
            </a:endParaRPr>
          </a:p>
          <a:p>
            <a:r>
              <a:rPr lang="en-US" sz="2600" dirty="0">
                <a:latin typeface="Times New Roman"/>
                <a:cs typeface="Times New Roman"/>
              </a:rPr>
              <a:t>Activated involuntarily and without an individual’s awareness or intentional control.</a:t>
            </a:r>
          </a:p>
          <a:p>
            <a:pPr marL="457200" indent="-457200">
              <a:buFontTx/>
              <a:buChar char="-"/>
            </a:pPr>
            <a:r>
              <a:rPr lang="en-US" sz="2600" dirty="0">
                <a:latin typeface="Times New Roman"/>
                <a:cs typeface="Times New Roman"/>
              </a:rPr>
              <a:t>Explicit bias is something that someone may choose to conceal for social and/or political correctness.  </a:t>
            </a:r>
          </a:p>
          <a:p>
            <a:endParaRPr lang="en-US" sz="2600" dirty="0">
              <a:latin typeface="Times New Roman"/>
              <a:cs typeface="Times New Roman"/>
            </a:endParaRPr>
          </a:p>
          <a:p>
            <a:r>
              <a:rPr lang="en-US" sz="2600" dirty="0">
                <a:latin typeface="Times New Roman"/>
                <a:cs typeface="Times New Roman"/>
              </a:rPr>
              <a:t>Implicit bias is something that is not accessible and resides in the subconscious.  </a:t>
            </a: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solidFill>
                <a:schemeClr val="accent6">
                  <a:lumMod val="50000"/>
                </a:schemeClr>
              </a:solidFill>
            </a:endParaRPr>
          </a:p>
        </p:txBody>
      </p:sp>
      <p:sp>
        <p:nvSpPr>
          <p:cNvPr id="6" name="TextBox 5">
            <a:extLst>
              <a:ext uri="{FF2B5EF4-FFF2-40B4-BE49-F238E27FC236}">
                <a16:creationId xmlns:a16="http://schemas.microsoft.com/office/drawing/2014/main" id="{CAE11C00-6D98-9A4C-A4C3-1EB6F0497BDB}"/>
              </a:ext>
            </a:extLst>
          </p:cNvPr>
          <p:cNvSpPr txBox="1"/>
          <p:nvPr/>
        </p:nvSpPr>
        <p:spPr>
          <a:xfrm>
            <a:off x="3093492" y="5859157"/>
            <a:ext cx="6005015" cy="276999"/>
          </a:xfrm>
          <a:prstGeom prst="rect">
            <a:avLst/>
          </a:prstGeom>
          <a:noFill/>
        </p:spPr>
        <p:txBody>
          <a:bodyPr wrap="square" rtlCol="0">
            <a:spAutoFit/>
          </a:bodyPr>
          <a:lstStyle/>
          <a:p>
            <a:r>
              <a:rPr lang="en-US" sz="1200" dirty="0" err="1"/>
              <a:t>Kirwan</a:t>
            </a:r>
            <a:r>
              <a:rPr lang="en-US" sz="1200" dirty="0"/>
              <a:t> Institute, http://</a:t>
            </a:r>
            <a:r>
              <a:rPr lang="en-US" sz="1200" dirty="0" err="1"/>
              <a:t>kirwaninstitute.osu.edu</a:t>
            </a:r>
            <a:r>
              <a:rPr lang="en-US" sz="1200" dirty="0"/>
              <a:t>/research/understanding-implicit-bias/</a:t>
            </a:r>
          </a:p>
        </p:txBody>
      </p:sp>
    </p:spTree>
    <p:extLst>
      <p:ext uri="{BB962C8B-B14F-4D97-AF65-F5344CB8AC3E}">
        <p14:creationId xmlns:p14="http://schemas.microsoft.com/office/powerpoint/2010/main" val="227504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727"/>
            <a:ext cx="4919870" cy="1681075"/>
          </a:xfrm>
        </p:spPr>
        <p:txBody>
          <a:bodyPr anchor="ctr"/>
          <a:lstStyle/>
          <a:p>
            <a:pPr algn="ctr"/>
            <a:r>
              <a:rPr lang="en-US" dirty="0">
                <a:latin typeface="Times New Roman"/>
                <a:cs typeface="Times New Roman"/>
              </a:rPr>
              <a:t>Key Characteristics of Implicit Bias</a:t>
            </a:r>
          </a:p>
        </p:txBody>
      </p:sp>
      <p:sp>
        <p:nvSpPr>
          <p:cNvPr id="4" name="TextBox 3"/>
          <p:cNvSpPr txBox="1"/>
          <p:nvPr/>
        </p:nvSpPr>
        <p:spPr>
          <a:xfrm>
            <a:off x="3195154" y="6225489"/>
            <a:ext cx="6005015" cy="276999"/>
          </a:xfrm>
          <a:prstGeom prst="rect">
            <a:avLst/>
          </a:prstGeom>
          <a:noFill/>
        </p:spPr>
        <p:txBody>
          <a:bodyPr wrap="square" rtlCol="0">
            <a:spAutoFit/>
          </a:bodyPr>
          <a:lstStyle/>
          <a:p>
            <a:r>
              <a:rPr lang="en-US" sz="1200" dirty="0" err="1"/>
              <a:t>Kirwan</a:t>
            </a:r>
            <a:r>
              <a:rPr lang="en-US" sz="1200" dirty="0"/>
              <a:t> Institute, http://</a:t>
            </a:r>
            <a:r>
              <a:rPr lang="en-US" sz="1200" dirty="0" err="1"/>
              <a:t>kirwaninstitute.osu.edu</a:t>
            </a:r>
            <a:r>
              <a:rPr lang="en-US" sz="1200" dirty="0"/>
              <a:t>/research/understanding-implicit-bias/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71534752"/>
              </p:ext>
            </p:extLst>
          </p:nvPr>
        </p:nvGraphicFramePr>
        <p:xfrm>
          <a:off x="1683026" y="1166018"/>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9575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34755" y="1608873"/>
            <a:ext cx="10935002" cy="3539430"/>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Impartiality</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Trauma informed as to all parties</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Prejudgment of facts</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Awareness of sex stereotypes &amp; non-discrimination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Review of Final Investigative Report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Determining witnesses for hearing</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Pre-hearing: Adjudicator responsibilities</a:t>
            </a:r>
          </a:p>
        </p:txBody>
      </p:sp>
    </p:spTree>
    <p:extLst>
      <p:ext uri="{BB962C8B-B14F-4D97-AF65-F5344CB8AC3E}">
        <p14:creationId xmlns:p14="http://schemas.microsoft.com/office/powerpoint/2010/main" val="2282601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728CA-926C-9A5F-DAF8-4A66EF8915B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DB21AB5-9A2B-C834-673B-CA949B397F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a:extLst>
              <a:ext uri="{FF2B5EF4-FFF2-40B4-BE49-F238E27FC236}">
                <a16:creationId xmlns:a16="http://schemas.microsoft.com/office/drawing/2014/main" id="{7BB17549-A551-049C-2806-CC85BA12576E}"/>
              </a:ext>
            </a:extLst>
          </p:cNvPr>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0156D911-B8DB-E9FB-0173-C8FAB8573BEF}"/>
              </a:ext>
            </a:extLst>
          </p:cNvPr>
          <p:cNvSpPr txBox="1"/>
          <p:nvPr/>
        </p:nvSpPr>
        <p:spPr>
          <a:xfrm>
            <a:off x="534755" y="1372379"/>
            <a:ext cx="10935002" cy="5016758"/>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Review of Evidence submitted by parties</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Digital evidence review standards </a:t>
            </a:r>
          </a:p>
          <a:p>
            <a:pPr marL="1371600" lvl="2"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Relying on what is submitted by parties without access to digital forensics</a:t>
            </a:r>
          </a:p>
          <a:p>
            <a:pPr marL="1371600" lvl="2"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Text message screenshots vs. text message scroll</a:t>
            </a:r>
          </a:p>
          <a:p>
            <a:pPr marL="1828800" lvl="3"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Awareness of what to look for to assess whether screenshots are edited and manufactured</a:t>
            </a:r>
          </a:p>
          <a:p>
            <a:pPr marL="1828800" lvl="3"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Text message scroll -- recording of text message record between parties, harder to fake </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A256332-B80A-B627-2EA9-B8F869B5815D}"/>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Pre-hearing: Adjudicator responsibilities</a:t>
            </a:r>
          </a:p>
        </p:txBody>
      </p:sp>
    </p:spTree>
    <p:extLst>
      <p:ext uri="{BB962C8B-B14F-4D97-AF65-F5344CB8AC3E}">
        <p14:creationId xmlns:p14="http://schemas.microsoft.com/office/powerpoint/2010/main" val="24209848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88703" y="1263748"/>
            <a:ext cx="5985839" cy="4524315"/>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Use of </a:t>
            </a:r>
            <a:r>
              <a:rPr lang="en-US" sz="3200" dirty="0" err="1">
                <a:latin typeface="Times New Roman" panose="02020603050405020304" pitchFamily="18" charset="0"/>
                <a:cs typeface="Times New Roman" panose="02020603050405020304" pitchFamily="18" charset="0"/>
              </a:rPr>
              <a:t>OneHub</a:t>
            </a: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Technology</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Hearing will be held over Zoom</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Ability to have video or other evidence live on screen</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Recording and transcript will be made and provided to adjudicator but not to parties</a:t>
            </a:r>
          </a:p>
        </p:txBody>
      </p: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Pre-hearing (cont.): Adjudicator responsibilities</a:t>
            </a:r>
          </a:p>
        </p:txBody>
      </p:sp>
      <p:pic>
        <p:nvPicPr>
          <p:cNvPr id="2" name="Picture 1">
            <a:extLst>
              <a:ext uri="{FF2B5EF4-FFF2-40B4-BE49-F238E27FC236}">
                <a16:creationId xmlns:a16="http://schemas.microsoft.com/office/drawing/2014/main" id="{A8247C7A-A51A-AA47-AA11-2C5A1FDCC8F2}"/>
              </a:ext>
            </a:extLst>
          </p:cNvPr>
          <p:cNvPicPr>
            <a:picLocks noChangeAspect="1"/>
          </p:cNvPicPr>
          <p:nvPr/>
        </p:nvPicPr>
        <p:blipFill>
          <a:blip r:embed="rId4"/>
          <a:stretch>
            <a:fillRect/>
          </a:stretch>
        </p:blipFill>
        <p:spPr>
          <a:xfrm>
            <a:off x="7091680" y="1948069"/>
            <a:ext cx="4819438" cy="3124677"/>
          </a:xfrm>
          <a:prstGeom prst="rect">
            <a:avLst/>
          </a:prstGeom>
        </p:spPr>
      </p:pic>
    </p:spTree>
    <p:extLst>
      <p:ext uri="{BB962C8B-B14F-4D97-AF65-F5344CB8AC3E}">
        <p14:creationId xmlns:p14="http://schemas.microsoft.com/office/powerpoint/2010/main" val="2532294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hearing: Adjudicator responsibilities</a:t>
            </a:r>
          </a:p>
        </p:txBody>
      </p:sp>
      <p:sp>
        <p:nvSpPr>
          <p:cNvPr id="6" name="TextBox 5">
            <a:extLst>
              <a:ext uri="{FF2B5EF4-FFF2-40B4-BE49-F238E27FC236}">
                <a16:creationId xmlns:a16="http://schemas.microsoft.com/office/drawing/2014/main" id="{085A2B03-CC18-2A4F-A0EC-94097247C224}"/>
              </a:ext>
            </a:extLst>
          </p:cNvPr>
          <p:cNvSpPr txBox="1"/>
          <p:nvPr/>
        </p:nvSpPr>
        <p:spPr>
          <a:xfrm>
            <a:off x="534755" y="1384476"/>
            <a:ext cx="10935002" cy="4708981"/>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Use of script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Format:</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Opening remarks</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Presentation by parties</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Questions and Cross-examination</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Witnesses</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Closing Remarks</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Expectations of decorum</a:t>
            </a:r>
          </a:p>
          <a:p>
            <a:pPr marL="914400" lvl="1" indent="-457200">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Title IX Coordinator has ability to remove (see below)</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Advisors</a:t>
            </a:r>
          </a:p>
        </p:txBody>
      </p:sp>
    </p:spTree>
    <p:extLst>
      <p:ext uri="{BB962C8B-B14F-4D97-AF65-F5344CB8AC3E}">
        <p14:creationId xmlns:p14="http://schemas.microsoft.com/office/powerpoint/2010/main" val="580550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10025680"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hearing (cont.): Adjudicator responsibilities</a:t>
            </a:r>
          </a:p>
        </p:txBody>
      </p:sp>
      <p:sp>
        <p:nvSpPr>
          <p:cNvPr id="6" name="TextBox 5">
            <a:extLst>
              <a:ext uri="{FF2B5EF4-FFF2-40B4-BE49-F238E27FC236}">
                <a16:creationId xmlns:a16="http://schemas.microsoft.com/office/drawing/2014/main" id="{085A2B03-CC18-2A4F-A0EC-94097247C224}"/>
              </a:ext>
            </a:extLst>
          </p:cNvPr>
          <p:cNvSpPr txBox="1"/>
          <p:nvPr/>
        </p:nvSpPr>
        <p:spPr>
          <a:xfrm>
            <a:off x="534755" y="1384476"/>
            <a:ext cx="10935002" cy="600164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Evaluating credibility</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Disclosure and context</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Demeanor</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Interest</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Detail</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Corroboration</a:t>
            </a:r>
          </a:p>
          <a:p>
            <a:pPr marL="914400" lvl="1" indent="-4572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Common Sense</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Types of evidence</a:t>
            </a:r>
          </a:p>
          <a:p>
            <a:pPr marL="457200" indent="-457200">
              <a:buFont typeface="Courier New" panose="02070309020205020404" pitchFamily="49" charset="0"/>
              <a:buChar char="o"/>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606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9" name="Rectangle 3"/>
          <p:cNvSpPr>
            <a:spLocks noGrp="1" noChangeArrowheads="1"/>
          </p:cNvSpPr>
          <p:nvPr>
            <p:ph type="body" sz="quarter" idx="11"/>
          </p:nvPr>
        </p:nvSpPr>
        <p:spPr/>
        <p:txBody>
          <a:bodyPr>
            <a:normAutofit fontScale="92500" lnSpcReduction="20000"/>
          </a:bodyPr>
          <a:lstStyle/>
          <a:p>
            <a:pPr marL="0" indent="0">
              <a:buNone/>
            </a:pPr>
            <a:r>
              <a:rPr lang="en-US" dirty="0">
                <a:latin typeface="Times New Roman" panose="02020603050405020304" pitchFamily="18" charset="0"/>
                <a:cs typeface="Times New Roman" panose="02020603050405020304" pitchFamily="18" charset="0"/>
              </a:rPr>
              <a:t>Questioning Techniques</a:t>
            </a:r>
          </a:p>
          <a:p>
            <a:r>
              <a:rPr lang="en-US" dirty="0">
                <a:latin typeface="Times New Roman" panose="02020603050405020304" pitchFamily="18" charset="0"/>
                <a:cs typeface="Times New Roman" panose="02020603050405020304" pitchFamily="18" charset="0"/>
              </a:rPr>
              <a:t>Prepare in Advance What Questions You will Ask</a:t>
            </a:r>
          </a:p>
          <a:p>
            <a:pPr lvl="1"/>
            <a:r>
              <a:rPr lang="en-US" dirty="0">
                <a:latin typeface="Times New Roman" panose="02020603050405020304" pitchFamily="18" charset="0"/>
                <a:cs typeface="Times New Roman" panose="02020603050405020304" pitchFamily="18" charset="0"/>
              </a:rPr>
              <a:t>Carefully Review the Report and All Documents</a:t>
            </a:r>
          </a:p>
          <a:p>
            <a:pPr lvl="1"/>
            <a:r>
              <a:rPr lang="en-US" dirty="0">
                <a:latin typeface="Times New Roman" panose="02020603050405020304" pitchFamily="18" charset="0"/>
                <a:cs typeface="Times New Roman" panose="02020603050405020304" pitchFamily="18" charset="0"/>
              </a:rPr>
              <a:t>Focus on Disagreements in the Evidence</a:t>
            </a:r>
          </a:p>
          <a:p>
            <a:pPr lvl="1"/>
            <a:r>
              <a:rPr lang="en-US" dirty="0">
                <a:latin typeface="Times New Roman" panose="02020603050405020304" pitchFamily="18" charset="0"/>
                <a:cs typeface="Times New Roman" panose="02020603050405020304" pitchFamily="18" charset="0"/>
              </a:rPr>
              <a:t>Focus on Inconsistencies</a:t>
            </a:r>
          </a:p>
          <a:p>
            <a:pPr lvl="1"/>
            <a:r>
              <a:rPr lang="en-US" dirty="0">
                <a:latin typeface="Times New Roman" panose="02020603050405020304" pitchFamily="18" charset="0"/>
                <a:cs typeface="Times New Roman" panose="02020603050405020304" pitchFamily="18" charset="0"/>
              </a:rPr>
              <a:t>Focus on What Doesn’t Make Sense to You</a:t>
            </a:r>
          </a:p>
          <a:p>
            <a:r>
              <a:rPr lang="en-US" dirty="0">
                <a:latin typeface="Times New Roman" panose="02020603050405020304" pitchFamily="18" charset="0"/>
                <a:cs typeface="Times New Roman" panose="02020603050405020304" pitchFamily="18" charset="0"/>
              </a:rPr>
              <a:t>Be Polite and Respectful to All Parties</a:t>
            </a:r>
          </a:p>
          <a:p>
            <a:r>
              <a:rPr lang="en-US" dirty="0">
                <a:latin typeface="Times New Roman" panose="02020603050405020304" pitchFamily="18" charset="0"/>
                <a:cs typeface="Times New Roman" panose="02020603050405020304" pitchFamily="18" charset="0"/>
              </a:rPr>
              <a:t>Be alert to your non-verbal communication</a:t>
            </a:r>
          </a:p>
          <a:p>
            <a:r>
              <a:rPr lang="en-US" dirty="0">
                <a:latin typeface="Times New Roman" panose="02020603050405020304" pitchFamily="18" charset="0"/>
                <a:cs typeface="Times New Roman" panose="02020603050405020304" pitchFamily="18" charset="0"/>
              </a:rPr>
              <a:t>Pay attention to tone of voice and volume level</a:t>
            </a:r>
          </a:p>
          <a:p>
            <a:r>
              <a:rPr lang="en-US" dirty="0">
                <a:latin typeface="Times New Roman" panose="02020603050405020304" pitchFamily="18" charset="0"/>
                <a:cs typeface="Times New Roman" panose="02020603050405020304" pitchFamily="18" charset="0"/>
              </a:rPr>
              <a:t>Avoid asking questions that imply a value judgment </a:t>
            </a:r>
          </a:p>
          <a:p>
            <a:r>
              <a:rPr lang="en-US" dirty="0">
                <a:latin typeface="Times New Roman" panose="02020603050405020304" pitchFamily="18" charset="0"/>
                <a:cs typeface="Times New Roman" panose="02020603050405020304" pitchFamily="18" charset="0"/>
              </a:rPr>
              <a:t>Maintain attentive posture and good eye contact</a:t>
            </a:r>
          </a:p>
          <a:p>
            <a:r>
              <a:rPr lang="en-US" dirty="0">
                <a:latin typeface="Times New Roman" panose="02020603050405020304" pitchFamily="18" charset="0"/>
                <a:cs typeface="Times New Roman" panose="02020603050405020304" pitchFamily="18" charset="0"/>
              </a:rPr>
              <a:t>Exercise reflective listening in framing next question</a:t>
            </a:r>
          </a:p>
        </p:txBody>
      </p:sp>
      <p:sp>
        <p:nvSpPr>
          <p:cNvPr id="4" name="Slide Number Placeholder 3"/>
          <p:cNvSpPr>
            <a:spLocks noGrp="1"/>
          </p:cNvSpPr>
          <p:nvPr>
            <p:ph type="sldNum" sz="quarter" idx="12"/>
          </p:nvPr>
        </p:nvSpPr>
        <p:spPr/>
        <p:txBody>
          <a:bodyPr/>
          <a:lstStyle/>
          <a:p>
            <a:fld id="{45C0B84E-80C5-41DF-98B8-0AFEA480689A}" type="slidenum">
              <a:rPr lang="en-US" smtClean="0"/>
              <a:t>19</a:t>
            </a:fld>
            <a:endParaRPr lang="en-US"/>
          </a:p>
        </p:txBody>
      </p:sp>
      <p:sp>
        <p:nvSpPr>
          <p:cNvPr id="8" name="TextBox 7">
            <a:extLst>
              <a:ext uri="{FF2B5EF4-FFF2-40B4-BE49-F238E27FC236}">
                <a16:creationId xmlns:a16="http://schemas.microsoft.com/office/drawing/2014/main" id="{DD5B752A-A779-9140-89A6-68FF34A3A434}"/>
              </a:ext>
            </a:extLst>
          </p:cNvPr>
          <p:cNvSpPr txBox="1"/>
          <p:nvPr/>
        </p:nvSpPr>
        <p:spPr>
          <a:xfrm>
            <a:off x="609599" y="538529"/>
            <a:ext cx="10313504"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During the hearing (cont.): Adjudicator responsibilities</a:t>
            </a:r>
          </a:p>
        </p:txBody>
      </p:sp>
    </p:spTree>
    <p:extLst>
      <p:ext uri="{BB962C8B-B14F-4D97-AF65-F5344CB8AC3E}">
        <p14:creationId xmlns:p14="http://schemas.microsoft.com/office/powerpoint/2010/main" val="2075816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ounded Rectangle 5"/>
          <p:cNvSpPr/>
          <p:nvPr/>
        </p:nvSpPr>
        <p:spPr>
          <a:xfrm>
            <a:off x="907029" y="1645579"/>
            <a:ext cx="2063646" cy="2664725"/>
          </a:xfrm>
          <a:prstGeom prst="roundRect">
            <a:avLst/>
          </a:prstGeom>
          <a:solidFill>
            <a:srgbClr val="0069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prstClr val="white"/>
                </a:solidFill>
                <a:latin typeface="Arial" panose="020B0604020202020204" pitchFamily="34" charset="0"/>
                <a:cs typeface="Arial" panose="020B0604020202020204" pitchFamily="34" charset="0"/>
              </a:rPr>
              <a:t>The Law</a:t>
            </a:r>
          </a:p>
        </p:txBody>
      </p:sp>
      <p:sp>
        <p:nvSpPr>
          <p:cNvPr id="7" name="Rectangle 6"/>
          <p:cNvSpPr/>
          <p:nvPr/>
        </p:nvSpPr>
        <p:spPr>
          <a:xfrm>
            <a:off x="3620663" y="1658301"/>
            <a:ext cx="7650707" cy="4031873"/>
          </a:xfrm>
          <a:prstGeom prst="rect">
            <a:avLst/>
          </a:prstGeom>
        </p:spPr>
        <p:txBody>
          <a:bodyPr wrap="square">
            <a:spAutoFit/>
          </a:bodyPr>
          <a:lstStyle/>
          <a:p>
            <a:r>
              <a:rPr lang="en-US" sz="3200" i="1" dirty="0">
                <a:latin typeface="Times New Roman" panose="02020603050405020304" pitchFamily="18" charset="0"/>
                <a:cs typeface="Times New Roman" panose="02020603050405020304" pitchFamily="18" charset="0"/>
              </a:rPr>
              <a:t>“No person in the United States shall, on the basis of sex, be excluded from participation in, be denied the benefits of, or be subjected to discrimination under any education program or activity receiving Federal financial assistance.” </a:t>
            </a:r>
          </a:p>
          <a:p>
            <a:pPr algn="r"/>
            <a:endParaRPr lang="en-US" altLang="en-US" sz="3200" dirty="0">
              <a:latin typeface="Times New Roman" panose="02020603050405020304" pitchFamily="18" charset="0"/>
              <a:cs typeface="Times New Roman" panose="02020603050405020304" pitchFamily="18" charset="0"/>
            </a:endParaRPr>
          </a:p>
          <a:p>
            <a:pPr algn="r"/>
            <a:r>
              <a:rPr lang="en-US" altLang="en-US" sz="3200" dirty="0">
                <a:latin typeface="Times New Roman" panose="02020603050405020304" pitchFamily="18" charset="0"/>
                <a:cs typeface="Times New Roman" panose="02020603050405020304" pitchFamily="18" charset="0"/>
              </a:rPr>
              <a:t>20 USCA Sec. 1681 </a:t>
            </a:r>
            <a:endParaRPr lang="en-US" sz="32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387627" y="355236"/>
            <a:ext cx="3773424" cy="523220"/>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Understanding Title IX</a:t>
            </a:r>
          </a:p>
        </p:txBody>
      </p:sp>
    </p:spTree>
    <p:extLst>
      <p:ext uri="{BB962C8B-B14F-4D97-AF65-F5344CB8AC3E}">
        <p14:creationId xmlns:p14="http://schemas.microsoft.com/office/powerpoint/2010/main" val="1822429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76018" y="1162269"/>
            <a:ext cx="10879000" cy="452431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Issues of relevance</a:t>
            </a:r>
            <a:endParaRPr lang="en-US" sz="3200" dirty="0">
              <a:latin typeface="Times New Roman" panose="02020603050405020304" pitchFamily="18" charset="0"/>
              <a:cs typeface="Times New Roman" panose="02020603050405020304" pitchFamily="18" charset="0"/>
            </a:endParaRPr>
          </a:p>
          <a:p>
            <a:pPr marL="457200" indent="-457200">
              <a:buFontTx/>
              <a:buChar char="-"/>
            </a:pPr>
            <a:r>
              <a:rPr lang="en-US" sz="3200" dirty="0">
                <a:latin typeface="Times New Roman" panose="02020603050405020304" pitchFamily="18" charset="0"/>
                <a:cs typeface="Times New Roman" panose="02020603050405020304" pitchFamily="18" charset="0"/>
              </a:rPr>
              <a:t>Generally prohibited questions:</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about the complainant’s sexual predisposition or prior sexual behavior*</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about health, including mental health</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that are not pertinent to the alleged conduct</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that are rude, unkind, or intended to bully</a:t>
            </a:r>
          </a:p>
          <a:p>
            <a:pPr marL="914400" lvl="1" indent="-457200">
              <a:buFontTx/>
              <a:buChar char="-"/>
            </a:pPr>
            <a:r>
              <a:rPr lang="en-US" sz="3200" dirty="0">
                <a:latin typeface="Times New Roman" panose="02020603050405020304" pitchFamily="18" charset="0"/>
                <a:cs typeface="Times New Roman" panose="02020603050405020304" pitchFamily="18" charset="0"/>
              </a:rPr>
              <a:t>Speculative questions</a:t>
            </a:r>
          </a:p>
          <a:p>
            <a:pPr marL="914400" lvl="1" indent="-457200">
              <a:buFontTx/>
              <a:buChar char="-"/>
            </a:pPr>
            <a:r>
              <a:rPr lang="en-US" sz="3200" dirty="0">
                <a:latin typeface="Times New Roman" panose="02020603050405020304" pitchFamily="18" charset="0"/>
                <a:cs typeface="Times New Roman" panose="02020603050405020304" pitchFamily="18" charset="0"/>
              </a:rPr>
              <a:t>Questions that the party wouldn’t know the answer to</a:t>
            </a:r>
          </a:p>
        </p:txBody>
      </p:sp>
      <p:sp>
        <p:nvSpPr>
          <p:cNvPr id="2" name="TextBox 1">
            <a:extLst>
              <a:ext uri="{FF2B5EF4-FFF2-40B4-BE49-F238E27FC236}">
                <a16:creationId xmlns:a16="http://schemas.microsoft.com/office/drawing/2014/main" id="{6532AAE9-BB7E-E843-9E27-68A6BDFB7788}"/>
              </a:ext>
            </a:extLst>
          </p:cNvPr>
          <p:cNvSpPr txBox="1"/>
          <p:nvPr/>
        </p:nvSpPr>
        <p:spPr>
          <a:xfrm>
            <a:off x="636982" y="577494"/>
            <a:ext cx="9832500"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During the hearing (cont.): Adjudicator responsibilities</a:t>
            </a:r>
          </a:p>
        </p:txBody>
      </p:sp>
    </p:spTree>
    <p:extLst>
      <p:ext uri="{BB962C8B-B14F-4D97-AF65-F5344CB8AC3E}">
        <p14:creationId xmlns:p14="http://schemas.microsoft.com/office/powerpoint/2010/main" val="686610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76018" y="1162269"/>
            <a:ext cx="10879000" cy="452431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Evaluation of Affirmative Consent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Words or actions that clearly indicate willingness to engage. </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Presence of coercion? </a:t>
            </a:r>
            <a:endParaRPr lang="en-US" sz="3200" b="1"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Evaluation of Incapacitation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Respondent knowledge of incapacitation?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Reasonable person in same situation known that the other party was incapacitated? </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State beyond drunkenness or intoxication</a:t>
            </a:r>
            <a:endParaRPr lang="en-US" sz="3200" b="1"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Evaluation of hostile environment</a:t>
            </a:r>
            <a:endParaRPr lang="en-US" sz="32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532AAE9-BB7E-E843-9E27-68A6BDFB7788}"/>
              </a:ext>
            </a:extLst>
          </p:cNvPr>
          <p:cNvSpPr txBox="1"/>
          <p:nvPr/>
        </p:nvSpPr>
        <p:spPr>
          <a:xfrm>
            <a:off x="636982" y="577494"/>
            <a:ext cx="9832500" cy="584775"/>
          </a:xfrm>
          <a:prstGeom prst="rect">
            <a:avLst/>
          </a:prstGeom>
          <a:noFill/>
        </p:spPr>
        <p:txBody>
          <a:bodyPr wrap="none" rtlCol="0">
            <a:spAutoFit/>
          </a:bodyPr>
          <a:lstStyle/>
          <a:p>
            <a:r>
              <a:rPr lang="en-US" sz="3200" b="1" dirty="0">
                <a:latin typeface="Times New Roman" panose="02020603050405020304" pitchFamily="18" charset="0"/>
                <a:cs typeface="Times New Roman" panose="02020603050405020304" pitchFamily="18" charset="0"/>
              </a:rPr>
              <a:t>During the hearing (cont.): Adjudicator responsibilities</a:t>
            </a:r>
          </a:p>
        </p:txBody>
      </p:sp>
    </p:spTree>
    <p:extLst>
      <p:ext uri="{BB962C8B-B14F-4D97-AF65-F5344CB8AC3E}">
        <p14:creationId xmlns:p14="http://schemas.microsoft.com/office/powerpoint/2010/main" val="574422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Post-hearing: Adjudicator responsibilities</a:t>
            </a:r>
          </a:p>
        </p:txBody>
      </p:sp>
      <p:sp>
        <p:nvSpPr>
          <p:cNvPr id="9" name="TextBox 8">
            <a:extLst>
              <a:ext uri="{FF2B5EF4-FFF2-40B4-BE49-F238E27FC236}">
                <a16:creationId xmlns:a16="http://schemas.microsoft.com/office/drawing/2014/main" id="{E49F4BF9-E09D-6143-96BC-4DCD06635BC6}"/>
              </a:ext>
            </a:extLst>
          </p:cNvPr>
          <p:cNvSpPr txBox="1"/>
          <p:nvPr/>
        </p:nvSpPr>
        <p:spPr>
          <a:xfrm>
            <a:off x="534755" y="1384476"/>
            <a:ext cx="10935002" cy="5016758"/>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Deliberation – sent within 7 days post hearing</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Outcome letter</a:t>
            </a:r>
          </a:p>
          <a:p>
            <a:pPr marL="914400" lvl="1" indent="-457200">
              <a:buFont typeface="Courier New" panose="02070309020205020404" pitchFamily="49" charset="0"/>
              <a:buChar char="o"/>
            </a:pPr>
            <a:r>
              <a:rPr lang="en-US" sz="2000" dirty="0">
                <a:latin typeface="Times New Roman" panose="02020603050405020304" pitchFamily="18" charset="0"/>
                <a:cs typeface="Times New Roman" panose="02020603050405020304" pitchFamily="18" charset="0"/>
              </a:rPr>
              <a:t>Includes detailed rationale (see policy)</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Sanctioning</a:t>
            </a:r>
          </a:p>
          <a:p>
            <a:pPr marL="914400" lvl="1" indent="-457200">
              <a:buFont typeface="Courier New" panose="02070309020205020404" pitchFamily="49" charset="0"/>
              <a:buChar char="o"/>
            </a:pPr>
            <a:r>
              <a:rPr lang="en-US" sz="2000" dirty="0">
                <a:latin typeface="Times New Roman" panose="02020603050405020304" pitchFamily="18" charset="0"/>
                <a:cs typeface="Times New Roman" panose="02020603050405020304" pitchFamily="18" charset="0"/>
              </a:rPr>
              <a:t>Any student who is found responsible for Title IX Sexual Assault will receive a sanction ranging from suspension to expulsion. </a:t>
            </a:r>
          </a:p>
          <a:p>
            <a:pPr marL="914400" lvl="1" indent="-457200">
              <a:buFont typeface="Courier New" panose="02070309020205020404" pitchFamily="49" charset="0"/>
              <a:buChar char="o"/>
            </a:pPr>
            <a:r>
              <a:rPr lang="en-US" sz="2000" dirty="0">
                <a:latin typeface="Times New Roman" panose="02020603050405020304" pitchFamily="18" charset="0"/>
                <a:cs typeface="Times New Roman" panose="02020603050405020304" pitchFamily="18" charset="0"/>
              </a:rPr>
              <a:t>Any student who is found responsible for Non-Title IX Sexual Assault (involving sexual contact) and any other form of Prohibited Conduct will receive a sanction ranging from conduct warning to expulsion.</a:t>
            </a:r>
          </a:p>
          <a:p>
            <a:pPr marL="914400" lvl="1" indent="-457200">
              <a:buFont typeface="Courier New" panose="02070309020205020404" pitchFamily="49" charset="0"/>
              <a:buChar char="o"/>
            </a:pPr>
            <a:r>
              <a:rPr lang="en-US" sz="2000" dirty="0">
                <a:latin typeface="Times New Roman" panose="02020603050405020304" pitchFamily="18" charset="0"/>
                <a:cs typeface="Times New Roman" panose="02020603050405020304" pitchFamily="18" charset="0"/>
              </a:rPr>
              <a:t>Any student who is found responsible for any other form of Prohibited Conduct will receive a sanction ranging from conduct warning to expulsion. </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Impact/Mitigation Statements</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65721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Dynamics of Sexual Assault</a:t>
            </a:r>
          </a:p>
        </p:txBody>
      </p:sp>
      <p:sp>
        <p:nvSpPr>
          <p:cNvPr id="9" name="TextBox 8">
            <a:extLst>
              <a:ext uri="{FF2B5EF4-FFF2-40B4-BE49-F238E27FC236}">
                <a16:creationId xmlns:a16="http://schemas.microsoft.com/office/drawing/2014/main" id="{E49F4BF9-E09D-6143-96BC-4DCD06635BC6}"/>
              </a:ext>
            </a:extLst>
          </p:cNvPr>
          <p:cNvSpPr txBox="1"/>
          <p:nvPr/>
        </p:nvSpPr>
        <p:spPr>
          <a:xfrm>
            <a:off x="534755" y="1384476"/>
            <a:ext cx="10935002"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Many victims are reluctant to report, seek services, or resolution.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Delays in reporting are very common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Wavering levels of participation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Most assaults committed by someone known to victim</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Little to no physical evidence, most common issue is consent</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Very emotionally charged situation</a:t>
            </a: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Adjudicator decisions often made based on credibility</a:t>
            </a:r>
          </a:p>
        </p:txBody>
      </p:sp>
    </p:spTree>
    <p:extLst>
      <p:ext uri="{BB962C8B-B14F-4D97-AF65-F5344CB8AC3E}">
        <p14:creationId xmlns:p14="http://schemas.microsoft.com/office/powerpoint/2010/main" val="4620107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334B6755-9B00-3A47-90BC-5492AE1995C3}"/>
              </a:ext>
            </a:extLst>
          </p:cNvPr>
          <p:cNvSpPr txBox="1"/>
          <p:nvPr/>
        </p:nvSpPr>
        <p:spPr>
          <a:xfrm>
            <a:off x="688703" y="678973"/>
            <a:ext cx="9329939" cy="584775"/>
          </a:xfrm>
          <a:prstGeom prst="rect">
            <a:avLst/>
          </a:prstGeom>
          <a:noFill/>
        </p:spPr>
        <p:txBody>
          <a:bodyPr wrap="square">
            <a:spAutoFit/>
          </a:bodyPr>
          <a:lstStyle/>
          <a:p>
            <a:r>
              <a:rPr lang="en-US" sz="3200" b="1" dirty="0">
                <a:latin typeface="Times New Roman" panose="02020603050405020304" pitchFamily="18" charset="0"/>
                <a:cs typeface="Times New Roman" panose="02020603050405020304" pitchFamily="18" charset="0"/>
              </a:rPr>
              <a:t>Dynamics of Sexual Assault (continued)</a:t>
            </a:r>
          </a:p>
        </p:txBody>
      </p:sp>
      <p:sp>
        <p:nvSpPr>
          <p:cNvPr id="9" name="TextBox 8">
            <a:extLst>
              <a:ext uri="{FF2B5EF4-FFF2-40B4-BE49-F238E27FC236}">
                <a16:creationId xmlns:a16="http://schemas.microsoft.com/office/drawing/2014/main" id="{E49F4BF9-E09D-6143-96BC-4DCD06635BC6}"/>
              </a:ext>
            </a:extLst>
          </p:cNvPr>
          <p:cNvSpPr txBox="1"/>
          <p:nvPr/>
        </p:nvSpPr>
        <p:spPr>
          <a:xfrm>
            <a:off x="534755" y="1384476"/>
            <a:ext cx="10935002"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Demeanor</a:t>
            </a:r>
          </a:p>
          <a:p>
            <a:pPr marL="914400" lvl="1"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“Perfect victim”</a:t>
            </a:r>
          </a:p>
          <a:p>
            <a:pPr marL="914400" lvl="1"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Habits and reflexes (Hopper)</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Victims questioning of events and actions</a:t>
            </a:r>
          </a:p>
          <a:p>
            <a:pPr marL="457200" indent="-457200">
              <a:buFont typeface="Arial" panose="020B0604020202020204" pitchFamily="34" charset="0"/>
              <a:buChar char="•"/>
            </a:pPr>
            <a:endParaRPr lang="en-US" sz="32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Effect of victim’s own misconceptions</a:t>
            </a:r>
          </a:p>
        </p:txBody>
      </p:sp>
    </p:spTree>
    <p:extLst>
      <p:ext uri="{BB962C8B-B14F-4D97-AF65-F5344CB8AC3E}">
        <p14:creationId xmlns:p14="http://schemas.microsoft.com/office/powerpoint/2010/main" val="1000996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253931" y="1265728"/>
            <a:ext cx="5967166" cy="4093428"/>
          </a:xfrm>
          <a:prstGeom prst="rect">
            <a:avLst/>
          </a:prstGeom>
          <a:noFill/>
        </p:spPr>
        <p:txBody>
          <a:bodyPr wrap="square" rtlCol="0">
            <a:spAutoFit/>
          </a:bodyPr>
          <a:lstStyle/>
          <a:p>
            <a:pPr algn="ctr">
              <a:lnSpc>
                <a:spcPct val="150000"/>
              </a:lnSpc>
            </a:pPr>
            <a:r>
              <a:rPr lang="en-US" sz="2800" b="1" dirty="0">
                <a:solidFill>
                  <a:srgbClr val="006600"/>
                </a:solidFill>
                <a:latin typeface="Times New Roman" panose="02020603050405020304" pitchFamily="18" charset="0"/>
                <a:cs typeface="Times New Roman" panose="02020603050405020304" pitchFamily="18" charset="0"/>
              </a:rPr>
              <a:t>Title IX Office</a:t>
            </a:r>
          </a:p>
          <a:p>
            <a:pPr algn="ctr"/>
            <a:r>
              <a:rPr lang="en-US" sz="2800" dirty="0">
                <a:solidFill>
                  <a:srgbClr val="006600"/>
                </a:solidFill>
                <a:latin typeface="Times New Roman" panose="02020603050405020304" pitchFamily="18" charset="0"/>
                <a:cs typeface="Times New Roman" panose="02020603050405020304" pitchFamily="18" charset="0"/>
              </a:rPr>
              <a:t>(315) 781-3922</a:t>
            </a:r>
          </a:p>
          <a:p>
            <a:pPr algn="ctr"/>
            <a:r>
              <a:rPr lang="en-US" sz="2400" dirty="0">
                <a:solidFill>
                  <a:srgbClr val="006600"/>
                </a:solidFill>
                <a:latin typeface="Times New Roman" panose="02020603050405020304" pitchFamily="18" charset="0"/>
                <a:cs typeface="Times New Roman" panose="02020603050405020304" pitchFamily="18" charset="0"/>
              </a:rPr>
              <a:t>Hubbs Health Center</a:t>
            </a:r>
          </a:p>
          <a:p>
            <a:pPr algn="ctr"/>
            <a:r>
              <a:rPr lang="en-US" sz="2400" dirty="0">
                <a:solidFill>
                  <a:srgbClr val="006600"/>
                </a:solidFill>
                <a:latin typeface="Times New Roman" panose="02020603050405020304" pitchFamily="18" charset="0"/>
                <a:cs typeface="Times New Roman" panose="02020603050405020304" pitchFamily="18" charset="0"/>
              </a:rPr>
              <a:t>119 Saint Clair Street</a:t>
            </a:r>
          </a:p>
          <a:p>
            <a:pPr algn="ctr"/>
            <a:r>
              <a:rPr lang="en-US" sz="2400" dirty="0">
                <a:solidFill>
                  <a:srgbClr val="006600"/>
                </a:solidFill>
                <a:latin typeface="Times New Roman" panose="02020603050405020304" pitchFamily="18" charset="0"/>
                <a:cs typeface="Times New Roman" panose="02020603050405020304" pitchFamily="18" charset="0"/>
                <a:hlinkClick r:id="rId3"/>
              </a:rPr>
              <a:t>titleix@hws.edu</a:t>
            </a:r>
            <a:endParaRPr lang="en-US" sz="2400" dirty="0">
              <a:solidFill>
                <a:srgbClr val="006600"/>
              </a:solidFill>
              <a:latin typeface="Times New Roman" panose="02020603050405020304" pitchFamily="18" charset="0"/>
              <a:cs typeface="Times New Roman" panose="02020603050405020304" pitchFamily="18" charset="0"/>
            </a:endParaRPr>
          </a:p>
          <a:p>
            <a:pPr algn="ctr"/>
            <a:r>
              <a:rPr lang="en-US" sz="2400" dirty="0">
                <a:solidFill>
                  <a:srgbClr val="006600"/>
                </a:solidFill>
                <a:latin typeface="Times New Roman" panose="02020603050405020304" pitchFamily="18" charset="0"/>
                <a:cs typeface="Times New Roman" panose="02020603050405020304" pitchFamily="18" charset="0"/>
                <a:hlinkClick r:id="rId4"/>
              </a:rPr>
              <a:t>www2.hws.edu/title-ix</a:t>
            </a:r>
            <a:endParaRPr lang="en-US" sz="2400" dirty="0">
              <a:solidFill>
                <a:srgbClr val="006600"/>
              </a:solidFill>
              <a:latin typeface="Times New Roman" panose="02020603050405020304" pitchFamily="18" charset="0"/>
              <a:cs typeface="Times New Roman" panose="02020603050405020304" pitchFamily="18" charset="0"/>
            </a:endParaRPr>
          </a:p>
          <a:p>
            <a:pPr algn="ctr"/>
            <a:endParaRPr lang="en-US" sz="2800" dirty="0">
              <a:solidFill>
                <a:srgbClr val="006600"/>
              </a:solidFill>
              <a:latin typeface="Times New Roman" panose="02020603050405020304" pitchFamily="18" charset="0"/>
              <a:cs typeface="Times New Roman" panose="02020603050405020304" pitchFamily="18" charset="0"/>
            </a:endParaRPr>
          </a:p>
          <a:p>
            <a:pPr algn="ctr"/>
            <a:r>
              <a:rPr lang="en-US" sz="2200" dirty="0">
                <a:solidFill>
                  <a:srgbClr val="006600"/>
                </a:solidFill>
                <a:latin typeface="Times New Roman" panose="02020603050405020304" pitchFamily="18" charset="0"/>
                <a:cs typeface="Times New Roman" panose="02020603050405020304" pitchFamily="18" charset="0"/>
              </a:rPr>
              <a:t>Amanda Jantzi, JD</a:t>
            </a:r>
          </a:p>
          <a:p>
            <a:pPr algn="ctr"/>
            <a:r>
              <a:rPr lang="en-US" sz="2200" dirty="0" err="1">
                <a:solidFill>
                  <a:srgbClr val="006600"/>
                </a:solidFill>
                <a:latin typeface="Times New Roman" panose="02020603050405020304" pitchFamily="18" charset="0"/>
                <a:cs typeface="Times New Roman" panose="02020603050405020304" pitchFamily="18" charset="0"/>
              </a:rPr>
              <a:t>Jantzi@hws.edu</a:t>
            </a:r>
            <a:endParaRPr lang="en-US" sz="2200" dirty="0">
              <a:solidFill>
                <a:srgbClr val="006600"/>
              </a:solidFill>
              <a:latin typeface="Times New Roman" panose="02020603050405020304" pitchFamily="18" charset="0"/>
              <a:cs typeface="Times New Roman" panose="02020603050405020304" pitchFamily="18" charset="0"/>
            </a:endParaRPr>
          </a:p>
          <a:p>
            <a:pPr algn="ctr"/>
            <a:endParaRPr lang="en-US" sz="2200" dirty="0">
              <a:solidFill>
                <a:srgbClr val="006600"/>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6" name="Straight Connector 5"/>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53809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62204" y="365126"/>
            <a:ext cx="11306628" cy="999218"/>
          </a:xfrm>
        </p:spPr>
        <p:txBody>
          <a:bodyPr>
            <a:noAutofit/>
          </a:bodyPr>
          <a:lstStyle/>
          <a:p>
            <a:r>
              <a:rPr lang="en-US" sz="3200" dirty="0">
                <a:latin typeface="Times New Roman" panose="02020603050405020304" pitchFamily="18" charset="0"/>
                <a:cs typeface="Times New Roman" panose="02020603050405020304" pitchFamily="18" charset="0"/>
              </a:rPr>
              <a:t>The Colleges’ Title IX and Sexual Misconduct Policy prohibits:</a:t>
            </a:r>
          </a:p>
        </p:txBody>
      </p:sp>
      <p:sp>
        <p:nvSpPr>
          <p:cNvPr id="3" name="Text Placeholder 2"/>
          <p:cNvSpPr>
            <a:spLocks noGrp="1"/>
          </p:cNvSpPr>
          <p:nvPr>
            <p:ph type="body" idx="1"/>
          </p:nvPr>
        </p:nvSpPr>
        <p:spPr>
          <a:xfrm>
            <a:off x="588047" y="1016283"/>
            <a:ext cx="5157787" cy="823912"/>
          </a:xfrm>
        </p:spPr>
        <p:txBody>
          <a:bodyPr>
            <a:normAutofit/>
          </a:bodyPr>
          <a:lstStyle/>
          <a:p>
            <a:r>
              <a:rPr lang="en-US" sz="2800" dirty="0">
                <a:latin typeface="Times New Roman" panose="02020603050405020304" pitchFamily="18" charset="0"/>
                <a:cs typeface="Times New Roman" panose="02020603050405020304" pitchFamily="18" charset="0"/>
              </a:rPr>
              <a:t>Title IX Prohibited Conduct</a:t>
            </a:r>
          </a:p>
        </p:txBody>
      </p:sp>
      <p:sp>
        <p:nvSpPr>
          <p:cNvPr id="6" name="Content Placeholder 5"/>
          <p:cNvSpPr>
            <a:spLocks noGrp="1"/>
          </p:cNvSpPr>
          <p:nvPr>
            <p:ph sz="half" idx="2"/>
          </p:nvPr>
        </p:nvSpPr>
        <p:spPr>
          <a:xfrm>
            <a:off x="854529" y="2926487"/>
            <a:ext cx="5157787" cy="3684588"/>
          </a:xfrm>
        </p:spPr>
        <p:txBody>
          <a:bodyPr>
            <a:normAutofit/>
          </a:bodyPr>
          <a:lstStyle/>
          <a:p>
            <a:pPr>
              <a:spcBef>
                <a:spcPts val="0"/>
              </a:spcBef>
            </a:pPr>
            <a:r>
              <a:rPr lang="en-US" sz="2200" dirty="0">
                <a:latin typeface="Times New Roman" panose="02020603050405020304" pitchFamily="18" charset="0"/>
                <a:cs typeface="Times New Roman" panose="02020603050405020304" pitchFamily="18" charset="0"/>
              </a:rPr>
              <a:t>Title IX Sexual Harassment</a:t>
            </a:r>
          </a:p>
          <a:p>
            <a:pPr>
              <a:spcBef>
                <a:spcPts val="0"/>
              </a:spcBef>
            </a:pPr>
            <a:r>
              <a:rPr lang="en-US" sz="2200" dirty="0">
                <a:latin typeface="Times New Roman" panose="02020603050405020304" pitchFamily="18" charset="0"/>
                <a:cs typeface="Times New Roman" panose="02020603050405020304" pitchFamily="18" charset="0"/>
              </a:rPr>
              <a:t>Title IX Sexual Assault</a:t>
            </a:r>
          </a:p>
          <a:p>
            <a:pPr>
              <a:spcBef>
                <a:spcPts val="0"/>
              </a:spcBef>
            </a:pPr>
            <a:r>
              <a:rPr lang="en-US" sz="2200" dirty="0">
                <a:latin typeface="Times New Roman" panose="02020603050405020304" pitchFamily="18" charset="0"/>
                <a:cs typeface="Times New Roman" panose="02020603050405020304" pitchFamily="18" charset="0"/>
              </a:rPr>
              <a:t>Title IX Dating Violence</a:t>
            </a:r>
          </a:p>
          <a:p>
            <a:pPr>
              <a:spcBef>
                <a:spcPts val="0"/>
              </a:spcBef>
            </a:pPr>
            <a:r>
              <a:rPr lang="en-US" sz="2200" dirty="0">
                <a:latin typeface="Times New Roman" panose="02020603050405020304" pitchFamily="18" charset="0"/>
                <a:cs typeface="Times New Roman" panose="02020603050405020304" pitchFamily="18" charset="0"/>
              </a:rPr>
              <a:t>Title IX Domestic Violence</a:t>
            </a:r>
          </a:p>
          <a:p>
            <a:pPr>
              <a:spcBef>
                <a:spcPts val="0"/>
              </a:spcBef>
            </a:pPr>
            <a:r>
              <a:rPr lang="en-US" sz="2200" dirty="0">
                <a:latin typeface="Times New Roman" panose="02020603050405020304" pitchFamily="18" charset="0"/>
                <a:cs typeface="Times New Roman" panose="02020603050405020304" pitchFamily="18" charset="0"/>
              </a:rPr>
              <a:t>Title IX Stalking</a:t>
            </a:r>
          </a:p>
        </p:txBody>
      </p:sp>
      <p:sp>
        <p:nvSpPr>
          <p:cNvPr id="8" name="Text Placeholder 7"/>
          <p:cNvSpPr>
            <a:spLocks noGrp="1"/>
          </p:cNvSpPr>
          <p:nvPr>
            <p:ph type="body" sz="quarter" idx="3"/>
          </p:nvPr>
        </p:nvSpPr>
        <p:spPr>
          <a:xfrm>
            <a:off x="5620519" y="907510"/>
            <a:ext cx="6571481" cy="913668"/>
          </a:xfrm>
        </p:spPr>
        <p:txBody>
          <a:bodyPr>
            <a:noAutofit/>
          </a:bodyPr>
          <a:lstStyle/>
          <a:p>
            <a:r>
              <a:rPr lang="en-US" sz="2600" dirty="0">
                <a:latin typeface="Times New Roman" panose="02020603050405020304" pitchFamily="18" charset="0"/>
                <a:cs typeface="Times New Roman" panose="02020603050405020304" pitchFamily="18" charset="0"/>
              </a:rPr>
              <a:t>Community Standards Prohibited Conduct</a:t>
            </a:r>
          </a:p>
        </p:txBody>
      </p:sp>
      <p:sp>
        <p:nvSpPr>
          <p:cNvPr id="9" name="Content Placeholder 8"/>
          <p:cNvSpPr>
            <a:spLocks noGrp="1"/>
          </p:cNvSpPr>
          <p:nvPr>
            <p:ph sz="quarter" idx="4"/>
          </p:nvPr>
        </p:nvSpPr>
        <p:spPr>
          <a:xfrm>
            <a:off x="5799126" y="1840195"/>
            <a:ext cx="5183188" cy="3684588"/>
          </a:xfrm>
        </p:spPr>
        <p:txBody>
          <a:bodyPr>
            <a:normAutofit fontScale="25000" lnSpcReduction="20000"/>
          </a:bodyPr>
          <a:lstStyle/>
          <a:p>
            <a:pPr>
              <a:lnSpc>
                <a:spcPct val="120000"/>
              </a:lnSpc>
              <a:spcBef>
                <a:spcPts val="0"/>
              </a:spcBef>
            </a:pPr>
            <a:r>
              <a:rPr lang="en-US" sz="8800" dirty="0">
                <a:latin typeface="Times New Roman" panose="02020603050405020304" pitchFamily="18" charset="0"/>
                <a:cs typeface="Times New Roman" panose="02020603050405020304" pitchFamily="18" charset="0"/>
              </a:rPr>
              <a:t>Non-Title IX Sexual Harassment</a:t>
            </a:r>
          </a:p>
          <a:p>
            <a:pPr>
              <a:lnSpc>
                <a:spcPct val="120000"/>
              </a:lnSpc>
              <a:spcBef>
                <a:spcPts val="0"/>
              </a:spcBef>
            </a:pPr>
            <a:r>
              <a:rPr lang="en-US" sz="8800" dirty="0">
                <a:latin typeface="Times New Roman" panose="02020603050405020304" pitchFamily="18" charset="0"/>
                <a:cs typeface="Times New Roman" panose="02020603050405020304" pitchFamily="18" charset="0"/>
              </a:rPr>
              <a:t>Gender-based Harassment</a:t>
            </a:r>
          </a:p>
          <a:p>
            <a:pPr>
              <a:lnSpc>
                <a:spcPct val="120000"/>
              </a:lnSpc>
              <a:spcBef>
                <a:spcPts val="0"/>
              </a:spcBef>
            </a:pPr>
            <a:r>
              <a:rPr lang="en-US" sz="8800" dirty="0">
                <a:latin typeface="Times New Roman" panose="02020603050405020304" pitchFamily="18" charset="0"/>
                <a:cs typeface="Times New Roman" panose="02020603050405020304" pitchFamily="18" charset="0"/>
              </a:rPr>
              <a:t>Non-Title IX Sexual Assault</a:t>
            </a:r>
          </a:p>
          <a:p>
            <a:pPr>
              <a:lnSpc>
                <a:spcPct val="120000"/>
              </a:lnSpc>
              <a:spcBef>
                <a:spcPts val="0"/>
              </a:spcBef>
            </a:pPr>
            <a:r>
              <a:rPr lang="en-US" sz="8800" dirty="0">
                <a:latin typeface="Times New Roman" panose="02020603050405020304" pitchFamily="18" charset="0"/>
                <a:cs typeface="Times New Roman" panose="02020603050405020304" pitchFamily="18" charset="0"/>
              </a:rPr>
              <a:t>Sexual Exploitation</a:t>
            </a:r>
          </a:p>
          <a:p>
            <a:pPr>
              <a:lnSpc>
                <a:spcPct val="120000"/>
              </a:lnSpc>
              <a:spcBef>
                <a:spcPts val="0"/>
              </a:spcBef>
            </a:pPr>
            <a:r>
              <a:rPr lang="en-US" sz="8800" dirty="0">
                <a:latin typeface="Times New Roman" panose="02020603050405020304" pitchFamily="18" charset="0"/>
                <a:cs typeface="Times New Roman" panose="02020603050405020304" pitchFamily="18" charset="0"/>
              </a:rPr>
              <a:t>Non-Title IX Intimate Partner Violence</a:t>
            </a:r>
          </a:p>
          <a:p>
            <a:pPr>
              <a:lnSpc>
                <a:spcPct val="120000"/>
              </a:lnSpc>
              <a:spcBef>
                <a:spcPts val="0"/>
              </a:spcBef>
            </a:pPr>
            <a:r>
              <a:rPr lang="en-US" sz="8800" dirty="0">
                <a:latin typeface="Times New Roman" panose="02020603050405020304" pitchFamily="18" charset="0"/>
                <a:cs typeface="Times New Roman" panose="02020603050405020304" pitchFamily="18" charset="0"/>
              </a:rPr>
              <a:t>Physical Assault </a:t>
            </a:r>
          </a:p>
          <a:p>
            <a:pPr>
              <a:lnSpc>
                <a:spcPct val="120000"/>
              </a:lnSpc>
              <a:spcBef>
                <a:spcPts val="0"/>
              </a:spcBef>
            </a:pPr>
            <a:r>
              <a:rPr lang="en-US" sz="8800" dirty="0">
                <a:latin typeface="Times New Roman" panose="02020603050405020304" pitchFamily="18" charset="0"/>
                <a:cs typeface="Times New Roman" panose="02020603050405020304" pitchFamily="18" charset="0"/>
              </a:rPr>
              <a:t>Non-Title IX Stalking</a:t>
            </a:r>
          </a:p>
          <a:p>
            <a:pPr>
              <a:lnSpc>
                <a:spcPct val="120000"/>
              </a:lnSpc>
              <a:spcBef>
                <a:spcPts val="0"/>
              </a:spcBef>
            </a:pPr>
            <a:r>
              <a:rPr lang="en-US" sz="8800" dirty="0">
                <a:latin typeface="Times New Roman" panose="02020603050405020304" pitchFamily="18" charset="0"/>
                <a:cs typeface="Times New Roman" panose="02020603050405020304" pitchFamily="18" charset="0"/>
              </a:rPr>
              <a:t>Retaliation</a:t>
            </a:r>
          </a:p>
          <a:p>
            <a:pPr>
              <a:lnSpc>
                <a:spcPct val="120000"/>
              </a:lnSpc>
              <a:spcBef>
                <a:spcPts val="0"/>
              </a:spcBef>
            </a:pPr>
            <a:r>
              <a:rPr lang="en-US" sz="8800" dirty="0">
                <a:latin typeface="Times New Roman" panose="02020603050405020304" pitchFamily="18" charset="0"/>
                <a:cs typeface="Times New Roman" panose="02020603050405020304" pitchFamily="18" charset="0"/>
              </a:rPr>
              <a:t>Discrimination</a:t>
            </a:r>
          </a:p>
          <a:p>
            <a:pPr>
              <a:lnSpc>
                <a:spcPct val="120000"/>
              </a:lnSpc>
              <a:spcBef>
                <a:spcPts val="0"/>
              </a:spcBef>
            </a:pPr>
            <a:r>
              <a:rPr lang="en-US" sz="8800" dirty="0">
                <a:latin typeface="Times New Roman" panose="02020603050405020304" pitchFamily="18" charset="0"/>
                <a:cs typeface="Times New Roman" panose="02020603050405020304" pitchFamily="18" charset="0"/>
              </a:rPr>
              <a:t>Discriminatory Harassment</a:t>
            </a:r>
          </a:p>
          <a:p>
            <a:endParaRPr lang="en-US"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534755" y="1820440"/>
            <a:ext cx="4405902" cy="923330"/>
          </a:xfrm>
          <a:prstGeom prst="rect">
            <a:avLst/>
          </a:prstGeom>
          <a:noFill/>
        </p:spPr>
        <p:txBody>
          <a:bodyPr wrap="square" rtlCol="0">
            <a:spAutoFit/>
          </a:bodyPr>
          <a:lstStyle/>
          <a:p>
            <a:pPr marL="228600" indent="-228600">
              <a:buFont typeface="+mj-lt"/>
              <a:buAutoNum type="arabicPeriod"/>
            </a:pPr>
            <a:r>
              <a:rPr lang="en-US" altLang="en-US" i="1" dirty="0">
                <a:latin typeface="Times New Roman" panose="02020603050405020304" pitchFamily="18" charset="0"/>
                <a:cs typeface="Times New Roman" panose="02020603050405020304" pitchFamily="18" charset="0"/>
              </a:rPr>
              <a:t>Must have occurred in the United States</a:t>
            </a:r>
          </a:p>
          <a:p>
            <a:pPr marL="228600" indent="-228600">
              <a:buFont typeface="+mj-lt"/>
              <a:buAutoNum type="arabicPeriod"/>
            </a:pPr>
            <a:r>
              <a:rPr lang="en-US" i="1" dirty="0">
                <a:latin typeface="Times New Roman" panose="02020603050405020304" pitchFamily="18" charset="0"/>
                <a:cs typeface="Times New Roman" panose="02020603050405020304" pitchFamily="18" charset="0"/>
              </a:rPr>
              <a:t>Must have occurred in the Colleges’ education program or activity</a:t>
            </a:r>
          </a:p>
        </p:txBody>
      </p:sp>
    </p:spTree>
    <p:extLst>
      <p:ext uri="{BB962C8B-B14F-4D97-AF65-F5344CB8AC3E}">
        <p14:creationId xmlns:p14="http://schemas.microsoft.com/office/powerpoint/2010/main" val="62098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1714E1AA-FC20-354E-93F2-C0B0038E3068}"/>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E63F490-6471-E04A-B785-ED78C0743C30}"/>
              </a:ext>
            </a:extLst>
          </p:cNvPr>
          <p:cNvSpPr/>
          <p:nvPr/>
        </p:nvSpPr>
        <p:spPr>
          <a:xfrm>
            <a:off x="309481" y="852658"/>
            <a:ext cx="10582435" cy="5186035"/>
          </a:xfrm>
          <a:prstGeom prst="rect">
            <a:avLst/>
          </a:prstGeom>
        </p:spPr>
        <p:txBody>
          <a:bodyPr wrap="square">
            <a:spAutoFit/>
          </a:bodyPr>
          <a:lstStyle/>
          <a:p>
            <a:pPr>
              <a:lnSpc>
                <a:spcPct val="150000"/>
              </a:lnSpc>
            </a:pPr>
            <a:r>
              <a:rPr lang="en-US" altLang="en-US" sz="2200" dirty="0">
                <a:latin typeface="Times New Roman" panose="02020603050405020304" pitchFamily="18" charset="0"/>
                <a:cs typeface="Times New Roman" panose="02020603050405020304" pitchFamily="18" charset="0"/>
              </a:rPr>
              <a:t> A potential violation of Title IX Prohibited Conduct must meet the following criteria:</a:t>
            </a:r>
          </a:p>
          <a:p>
            <a:pPr marL="342900" indent="-342900">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The conduct is alleged to have occurred in the United States</a:t>
            </a:r>
          </a:p>
          <a:p>
            <a:pPr marL="342900" indent="-342900">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The conduct is alleged to have occurred in an HWS education program or activity</a:t>
            </a:r>
          </a:p>
          <a:p>
            <a:pPr marL="342900" indent="-342900">
              <a:buFont typeface="Arial" panose="020B0604020202020204" pitchFamily="34" charset="0"/>
              <a:buChar char="•"/>
            </a:pPr>
            <a:r>
              <a:rPr lang="en-US" altLang="en-US" sz="2200" dirty="0">
                <a:latin typeface="Times New Roman" panose="02020603050405020304" pitchFamily="18" charset="0"/>
                <a:cs typeface="Times New Roman" panose="02020603050405020304" pitchFamily="18" charset="0"/>
              </a:rPr>
              <a:t>The conduct is alleged to have occurred on or after August 14, 2020</a:t>
            </a:r>
          </a:p>
          <a:p>
            <a:r>
              <a:rPr lang="en-US" altLang="en-US" sz="2200" dirty="0">
                <a:latin typeface="Times New Roman" panose="02020603050405020304" pitchFamily="18" charset="0"/>
                <a:cs typeface="Times New Roman" panose="02020603050405020304" pitchFamily="18" charset="0"/>
              </a:rPr>
              <a:t>If the above criteria are met, the below represent specific </a:t>
            </a:r>
            <a:r>
              <a:rPr lang="en-US" altLang="en-US" sz="2200" i="1" dirty="0">
                <a:latin typeface="Times New Roman" panose="02020603050405020304" pitchFamily="18" charset="0"/>
                <a:cs typeface="Times New Roman" panose="02020603050405020304" pitchFamily="18" charset="0"/>
              </a:rPr>
              <a:t>covered sexual harassment </a:t>
            </a:r>
            <a:r>
              <a:rPr lang="en-US" altLang="en-US" sz="2200" dirty="0">
                <a:latin typeface="Times New Roman" panose="02020603050405020304" pitchFamily="18" charset="0"/>
                <a:cs typeface="Times New Roman" panose="02020603050405020304" pitchFamily="18" charset="0"/>
              </a:rPr>
              <a:t>violations:</a:t>
            </a:r>
          </a:p>
          <a:p>
            <a:r>
              <a:rPr lang="en-US" altLang="en-US" sz="2200" b="1" dirty="0">
                <a:latin typeface="Times New Roman" panose="02020603050405020304" pitchFamily="18" charset="0"/>
                <a:cs typeface="Times New Roman" panose="02020603050405020304" pitchFamily="18" charset="0"/>
              </a:rPr>
              <a:t>1. Title IX Sexual Harassment: </a:t>
            </a:r>
          </a:p>
          <a:p>
            <a:pPr lvl="1"/>
            <a:r>
              <a:rPr lang="en-US" sz="2400" dirty="0">
                <a:latin typeface="Times New Roman" panose="02020603050405020304" pitchFamily="18" charset="0"/>
                <a:cs typeface="Times New Roman" panose="02020603050405020304" pitchFamily="18" charset="0"/>
              </a:rPr>
              <a:t>Conduct on the basis of sex that involves an employee of HWS conditioning the provision of an aid, benefit, or service of HWS on an individual’s participation in unwelcome sexual conduct, or an individual engaging in unwelcome conduct determined by a reasonable person to be so severe, pervasive, and objectively offensive that it effectively denies a person equal access to HWS’ education program or activity.</a:t>
            </a:r>
          </a:p>
          <a:p>
            <a:r>
              <a:rPr lang="en-US" altLang="en-US" sz="22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60051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1714E1AA-FC20-354E-93F2-C0B0038E3068}"/>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E63F490-6471-E04A-B785-ED78C0743C30}"/>
              </a:ext>
            </a:extLst>
          </p:cNvPr>
          <p:cNvSpPr/>
          <p:nvPr/>
        </p:nvSpPr>
        <p:spPr>
          <a:xfrm>
            <a:off x="307901" y="1069320"/>
            <a:ext cx="10582435" cy="4124206"/>
          </a:xfrm>
          <a:prstGeom prst="rect">
            <a:avLst/>
          </a:prstGeom>
        </p:spPr>
        <p:txBody>
          <a:bodyPr wrap="square">
            <a:spAutoFit/>
          </a:bodyPr>
          <a:lstStyle/>
          <a:p>
            <a:r>
              <a:rPr lang="en-US" altLang="en-US" sz="2200" b="1" dirty="0">
                <a:latin typeface="Times New Roman" panose="02020603050405020304" pitchFamily="18" charset="0"/>
                <a:cs typeface="Times New Roman" panose="02020603050405020304" pitchFamily="18" charset="0"/>
              </a:rPr>
              <a:t>2. Title IX Sexual Assault: </a:t>
            </a:r>
            <a:r>
              <a:rPr lang="en-US" sz="2400" dirty="0">
                <a:latin typeface="Times New Roman" panose="02020603050405020304" pitchFamily="18" charset="0"/>
                <a:cs typeface="Times New Roman" panose="02020603050405020304" pitchFamily="18" charset="0"/>
              </a:rPr>
              <a:t>May include any of the following Prohibited Conduct: </a:t>
            </a:r>
          </a:p>
          <a:p>
            <a:pPr marL="457200" indent="-457200">
              <a:buFont typeface="+mj-lt"/>
              <a:buAutoNum type="alphaLcParenR"/>
            </a:pPr>
            <a:r>
              <a:rPr lang="en-US" sz="2400" dirty="0">
                <a:latin typeface="Times New Roman" panose="02020603050405020304" pitchFamily="18" charset="0"/>
                <a:cs typeface="Times New Roman" panose="02020603050405020304" pitchFamily="18" charset="0"/>
              </a:rPr>
              <a:t>Penetration, no matter how slight, of the vagina or anus with any body part or object, or oral penetration by a sex organ of another person, without the consent of the alleged victim; </a:t>
            </a:r>
          </a:p>
          <a:p>
            <a:pPr marL="457200" indent="-457200">
              <a:buFont typeface="+mj-lt"/>
              <a:buAutoNum type="alphaLcParenR"/>
            </a:pPr>
            <a:r>
              <a:rPr lang="en-US" sz="2400" dirty="0">
                <a:latin typeface="Times New Roman" panose="02020603050405020304" pitchFamily="18" charset="0"/>
                <a:cs typeface="Times New Roman" panose="02020603050405020304" pitchFamily="18" charset="0"/>
              </a:rPr>
              <a:t>The touching of the private body parts of another person for the purpose of sexual gratification without the consent of the alleged victim; </a:t>
            </a:r>
          </a:p>
          <a:p>
            <a:pPr marL="457200" indent="-457200">
              <a:buFont typeface="+mj-lt"/>
              <a:buAutoNum type="alphaLcParenR"/>
            </a:pPr>
            <a:r>
              <a:rPr lang="en-US" sz="2400" dirty="0">
                <a:latin typeface="Times New Roman" panose="02020603050405020304" pitchFamily="18" charset="0"/>
                <a:cs typeface="Times New Roman" panose="02020603050405020304" pitchFamily="18" charset="0"/>
              </a:rPr>
              <a:t>Non-forcible sexual intercourse between person who are related to each other within the degrees wherein marriage is prohibited by law; </a:t>
            </a:r>
          </a:p>
          <a:p>
            <a:pPr marL="457200" indent="-457200">
              <a:buFont typeface="+mj-lt"/>
              <a:buAutoNum type="alphaLcParenR"/>
            </a:pPr>
            <a:r>
              <a:rPr lang="en-US" sz="2400" dirty="0">
                <a:latin typeface="Times New Roman" panose="02020603050405020304" pitchFamily="18" charset="0"/>
                <a:cs typeface="Times New Roman" panose="02020603050405020304" pitchFamily="18" charset="0"/>
              </a:rPr>
              <a:t>Non-forcible sexual intercourse with a person who is under the statutory age of consent.</a:t>
            </a:r>
            <a:endParaRPr lang="en-US" altLang="en-US" sz="2200" dirty="0">
              <a:latin typeface="Times New Roman" panose="02020603050405020304" pitchFamily="18" charset="0"/>
              <a:cs typeface="Times New Roman" panose="02020603050405020304" pitchFamily="18" charset="0"/>
            </a:endParaRPr>
          </a:p>
          <a:p>
            <a:endParaRPr lang="en-US" alt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5342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A08D6-5277-EAD5-E02E-F585D5C1A74A}"/>
            </a:ext>
          </a:extLst>
        </p:cNvPr>
        <p:cNvGrpSpPr/>
        <p:nvPr/>
      </p:nvGrpSpPr>
      <p:grpSpPr>
        <a:xfrm>
          <a:off x="0" y="0"/>
          <a:ext cx="0" cy="0"/>
          <a:chOff x="0" y="0"/>
          <a:chExt cx="0" cy="0"/>
        </a:xfrm>
      </p:grpSpPr>
      <p:sp>
        <p:nvSpPr>
          <p:cNvPr id="5" name="Title 3">
            <a:extLst>
              <a:ext uri="{FF2B5EF4-FFF2-40B4-BE49-F238E27FC236}">
                <a16:creationId xmlns:a16="http://schemas.microsoft.com/office/drawing/2014/main" id="{8B29694A-A01E-BE90-E286-92178BA59CCC}"/>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96F6F1B-A08F-F820-D1F6-195FEB26F10C}"/>
              </a:ext>
            </a:extLst>
          </p:cNvPr>
          <p:cNvSpPr/>
          <p:nvPr/>
        </p:nvSpPr>
        <p:spPr>
          <a:xfrm>
            <a:off x="307901" y="1069320"/>
            <a:ext cx="10582435" cy="4832092"/>
          </a:xfrm>
          <a:prstGeom prst="rect">
            <a:avLst/>
          </a:prstGeom>
        </p:spPr>
        <p:txBody>
          <a:bodyPr wrap="square">
            <a:spAutoFit/>
          </a:bodyPr>
          <a:lstStyle/>
          <a:p>
            <a:r>
              <a:rPr lang="en-US" altLang="en-US" sz="2200" b="1" dirty="0">
                <a:latin typeface="Times New Roman" panose="02020603050405020304" pitchFamily="18" charset="0"/>
                <a:cs typeface="Times New Roman" panose="02020603050405020304" pitchFamily="18" charset="0"/>
              </a:rPr>
              <a:t>3. Title IX Dating Violence </a:t>
            </a:r>
            <a:r>
              <a:rPr lang="en-US" altLang="en-US" sz="2200" dirty="0">
                <a:latin typeface="Times New Roman" panose="02020603050405020304" pitchFamily="18" charset="0"/>
                <a:cs typeface="Times New Roman" panose="02020603050405020304" pitchFamily="18" charset="0"/>
              </a:rPr>
              <a:t>Violence, including sexual or physical abuse or the threat of such abuse, committed by a person (a) who is or has been in a social relationship of a romantic or intimate nature with the alleged victim; and (b) where the existence of such a relationship shall be determined based on a consideration of the following factors: (</a:t>
            </a:r>
            <a:r>
              <a:rPr lang="en-US" altLang="en-US" sz="2200" dirty="0" err="1">
                <a:latin typeface="Times New Roman" panose="02020603050405020304" pitchFamily="18" charset="0"/>
                <a:cs typeface="Times New Roman" panose="02020603050405020304" pitchFamily="18" charset="0"/>
              </a:rPr>
              <a:t>i</a:t>
            </a:r>
            <a:r>
              <a:rPr lang="en-US" altLang="en-US" sz="2200" dirty="0">
                <a:latin typeface="Times New Roman" panose="02020603050405020304" pitchFamily="18" charset="0"/>
                <a:cs typeface="Times New Roman" panose="02020603050405020304" pitchFamily="18" charset="0"/>
              </a:rPr>
              <a:t>) the length of the relationship, (ii) the type of relationship, (iii) the frequency of interaction between the person involved in the relationship.</a:t>
            </a:r>
          </a:p>
          <a:p>
            <a:endParaRPr lang="en-US" alt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4. </a:t>
            </a:r>
            <a:r>
              <a:rPr lang="en-US" sz="2200" b="1" dirty="0">
                <a:latin typeface="Times New Roman" panose="02020603050405020304" pitchFamily="18" charset="0"/>
                <a:cs typeface="Times New Roman" panose="02020603050405020304" pitchFamily="18" charset="0"/>
              </a:rPr>
              <a:t>Title IX Domestic Violence </a:t>
            </a:r>
            <a:r>
              <a:rPr lang="en-US" sz="2200" dirty="0">
                <a:latin typeface="Times New Roman" panose="02020603050405020304" pitchFamily="18" charset="0"/>
                <a:cs typeface="Times New Roman" panose="02020603050405020304" pitchFamily="18" charset="0"/>
              </a:rPr>
              <a:t>Violence committed by a current or former spouse or intimate partner of the alleged victim, by a person with whom the alleged victim shares a child in common, by a person who is cohabitating with or has cohabited with the alleged victim as a spouse or intimate partner, by a person similarly situated to a spouse of the alleged victim under New York State domestic or family violence laws or by any other person against an adult or youth alleged victim who is protected from that person's acts under the domestic or family violence laws of New York state.</a:t>
            </a:r>
            <a:endParaRPr lang="en-US" alt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2100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5B509-50A2-54F7-8EEA-56E610CDE1B0}"/>
            </a:ext>
          </a:extLst>
        </p:cNvPr>
        <p:cNvGrpSpPr/>
        <p:nvPr/>
      </p:nvGrpSpPr>
      <p:grpSpPr>
        <a:xfrm>
          <a:off x="0" y="0"/>
          <a:ext cx="0" cy="0"/>
          <a:chOff x="0" y="0"/>
          <a:chExt cx="0" cy="0"/>
        </a:xfrm>
      </p:grpSpPr>
      <p:sp>
        <p:nvSpPr>
          <p:cNvPr id="5" name="Title 3">
            <a:extLst>
              <a:ext uri="{FF2B5EF4-FFF2-40B4-BE49-F238E27FC236}">
                <a16:creationId xmlns:a16="http://schemas.microsoft.com/office/drawing/2014/main" id="{3DCE7625-7C8C-C273-16A2-F32971B2F080}"/>
              </a:ext>
            </a:extLst>
          </p:cNvPr>
          <p:cNvSpPr txBox="1">
            <a:spLocks/>
          </p:cNvSpPr>
          <p:nvPr/>
        </p:nvSpPr>
        <p:spPr>
          <a:xfrm>
            <a:off x="1559858" y="251012"/>
            <a:ext cx="9072283" cy="81830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dirty="0">
                <a:latin typeface="Times New Roman" panose="02020603050405020304" pitchFamily="18" charset="0"/>
                <a:cs typeface="Times New Roman" panose="02020603050405020304" pitchFamily="18" charset="0"/>
              </a:rPr>
              <a:t>Title IX Prohibited Conduct</a:t>
            </a: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a:p>
            <a:pPr algn="ctr"/>
            <a:endParaRPr lang="en-US" sz="3200" dirty="0">
              <a:solidFill>
                <a:schemeClr val="accent1">
                  <a:lumMod val="50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36B3461C-42C5-2CCE-737B-F9EC513BA0F9}"/>
              </a:ext>
            </a:extLst>
          </p:cNvPr>
          <p:cNvSpPr/>
          <p:nvPr/>
        </p:nvSpPr>
        <p:spPr>
          <a:xfrm>
            <a:off x="307901" y="1069320"/>
            <a:ext cx="10582435" cy="3477875"/>
          </a:xfrm>
          <a:prstGeom prst="rect">
            <a:avLst/>
          </a:prstGeom>
        </p:spPr>
        <p:txBody>
          <a:bodyPr wrap="square">
            <a:spAutoFit/>
          </a:bodyPr>
          <a:lstStyle/>
          <a:p>
            <a:r>
              <a:rPr lang="en-US" sz="2200" b="1" dirty="0">
                <a:latin typeface="Times New Roman" panose="02020603050405020304" pitchFamily="18" charset="0"/>
                <a:cs typeface="Times New Roman" panose="02020603050405020304" pitchFamily="18" charset="0"/>
              </a:rPr>
              <a:t>5. Title IX Stalking </a:t>
            </a:r>
            <a:r>
              <a:rPr lang="en-US" sz="2200" dirty="0">
                <a:latin typeface="Times New Roman" panose="02020603050405020304" pitchFamily="18" charset="0"/>
                <a:cs typeface="Times New Roman" panose="02020603050405020304" pitchFamily="18" charset="0"/>
              </a:rPr>
              <a:t>Engaging in a course of conduct directed at a specific person that would cause a reasonable person to fear for their safety or the safety of others, or suffer substantial emotional distress. For purposes of this definition, (a) course of conduct means two or more acts, including, but not limited to, acts in which the alleged stalker directly, indirectly, or through third parties, by any action, method, device, or means, follows monitors, observes, surveils, threatens, or communicates to or about a person, or interferes with a person's property; (b) reasonable person means a reasonable person. Under similar circumstances and with similar identities 7 to the victim; and (c) substantial emotional distress means significant mental suffering or anguish that may, but does not necessarily, require medical or other professional treatment or counseling</a:t>
            </a:r>
            <a:endParaRPr lang="en-US" alt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7844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FE77ACF-E886-8C4B-B582-24413F79D57B}"/>
              </a:ext>
            </a:extLst>
          </p:cNvPr>
          <p:cNvSpPr txBox="1"/>
          <p:nvPr/>
        </p:nvSpPr>
        <p:spPr>
          <a:xfrm>
            <a:off x="804782" y="1636895"/>
            <a:ext cx="10582434" cy="3785652"/>
          </a:xfrm>
          <a:prstGeom prst="rect">
            <a:avLst/>
          </a:prstGeom>
          <a:noFill/>
        </p:spPr>
        <p:txBody>
          <a:bodyPr wrap="square" numCol="2">
            <a:spAutoFit/>
          </a:bodyPr>
          <a:lstStyle/>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Non- Title IX Sexual harassment</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Gender-based Harassment</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Non- Title IX Stalking</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Sexual Exploitation</a:t>
            </a:r>
          </a:p>
          <a:p>
            <a:pPr marL="342900" indent="-3429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Non-Title IX Intimate partner violence</a:t>
            </a:r>
          </a:p>
          <a:p>
            <a:endParaRPr lang="en-US"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Discrimination</a:t>
            </a:r>
          </a:p>
          <a:p>
            <a:endParaRPr lang="en-US" sz="2000" dirty="0">
              <a:latin typeface="Times New Roman" panose="02020603050405020304" pitchFamily="18" charset="0"/>
              <a:cs typeface="Times New Roman" panose="02020603050405020304" pitchFamily="18" charset="0"/>
            </a:endParaRPr>
          </a:p>
          <a:p>
            <a:pPr marL="342900" indent="-342900">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Non- Title IX Sexual Assault</a:t>
            </a:r>
          </a:p>
          <a:p>
            <a:pPr marL="800100" lvl="1"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Sexual intercourse without affirmative consent</a:t>
            </a:r>
          </a:p>
          <a:p>
            <a:pPr marL="800100" lvl="1"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Sexual contact without affirmative consent</a:t>
            </a:r>
          </a:p>
          <a:p>
            <a:r>
              <a:rPr lang="en-US" sz="2000" dirty="0">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Physical Assault (context of TIX SMP)</a:t>
            </a:r>
          </a:p>
          <a:p>
            <a:endParaRPr lang="en-US"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Retaliation</a:t>
            </a:r>
          </a:p>
          <a:p>
            <a:endParaRPr lang="en-US"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Discriminatory Harassment</a:t>
            </a:r>
          </a:p>
        </p:txBody>
      </p:sp>
      <p:sp>
        <p:nvSpPr>
          <p:cNvPr id="9" name="TextBox 8">
            <a:extLst>
              <a:ext uri="{FF2B5EF4-FFF2-40B4-BE49-F238E27FC236}">
                <a16:creationId xmlns:a16="http://schemas.microsoft.com/office/drawing/2014/main" id="{FC6B2083-42C8-254C-9216-601A28AC45EC}"/>
              </a:ext>
            </a:extLst>
          </p:cNvPr>
          <p:cNvSpPr txBox="1"/>
          <p:nvPr/>
        </p:nvSpPr>
        <p:spPr>
          <a:xfrm>
            <a:off x="2103638" y="476285"/>
            <a:ext cx="7984722" cy="584775"/>
          </a:xfrm>
          <a:prstGeom prst="rect">
            <a:avLst/>
          </a:prstGeom>
          <a:noFill/>
        </p:spPr>
        <p:txBody>
          <a:bodyPr wrap="square">
            <a:spAutoFit/>
          </a:bodyPr>
          <a:lstStyle/>
          <a:p>
            <a:pPr algn="ctr"/>
            <a:r>
              <a:rPr lang="en-US" sz="3200" dirty="0">
                <a:latin typeface="Times New Roman" panose="02020603050405020304" pitchFamily="18" charset="0"/>
                <a:cs typeface="Times New Roman" panose="02020603050405020304" pitchFamily="18" charset="0"/>
              </a:rPr>
              <a:t>Community Standards Prohibited Conduct</a:t>
            </a:r>
          </a:p>
        </p:txBody>
      </p:sp>
    </p:spTree>
    <p:extLst>
      <p:ext uri="{BB962C8B-B14F-4D97-AF65-F5344CB8AC3E}">
        <p14:creationId xmlns:p14="http://schemas.microsoft.com/office/powerpoint/2010/main" val="4216624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55" y="6299755"/>
            <a:ext cx="3773424" cy="333509"/>
          </a:xfrm>
          <a:prstGeom prst="rect">
            <a:avLst/>
          </a:prstGeom>
        </p:spPr>
      </p:pic>
      <p:cxnSp>
        <p:nvCxnSpPr>
          <p:cNvPr id="5" name="Straight Connector 4"/>
          <p:cNvCxnSpPr/>
          <p:nvPr/>
        </p:nvCxnSpPr>
        <p:spPr>
          <a:xfrm>
            <a:off x="534755" y="6179026"/>
            <a:ext cx="11161526"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34755" y="224736"/>
            <a:ext cx="8122023"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Role of the Adjudicator</a:t>
            </a:r>
          </a:p>
        </p:txBody>
      </p:sp>
      <p:sp>
        <p:nvSpPr>
          <p:cNvPr id="2" name="TextBox 1">
            <a:extLst>
              <a:ext uri="{FF2B5EF4-FFF2-40B4-BE49-F238E27FC236}">
                <a16:creationId xmlns:a16="http://schemas.microsoft.com/office/drawing/2014/main" id="{03AEC85E-328C-CA4E-B71D-F2F4A268EED1}"/>
              </a:ext>
            </a:extLst>
          </p:cNvPr>
          <p:cNvSpPr txBox="1"/>
          <p:nvPr/>
        </p:nvSpPr>
        <p:spPr>
          <a:xfrm>
            <a:off x="534755" y="1244025"/>
            <a:ext cx="9879496" cy="5078313"/>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Your task as the Adjudicator is to determine if a policy violation(s) has occurred. </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Respondent is presumed to have not violated the policy. </a:t>
            </a:r>
          </a:p>
          <a:p>
            <a:pPr marL="285750" indent="-28575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You will oversee a hearing, which will include all the involved parties and witnesses.</a:t>
            </a:r>
          </a:p>
          <a:p>
            <a:pPr marL="742950" lvl="1" indent="-285750">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Some adjudicators may be serving in an administrative review capacity and not oversee a hearing.  </a:t>
            </a:r>
          </a:p>
          <a:p>
            <a:pPr marL="742950" lvl="1" indent="-285750">
              <a:buFont typeface="Courier New" panose="02070309020205020404" pitchFamily="49" charset="0"/>
              <a:buChar char="o"/>
            </a:pPr>
            <a:endParaRPr lang="en-US" sz="24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You will need to determine whether each element of the policy violation is proven to by the preponderance of evidence standard. </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95367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9480</TotalTime>
  <Words>3094</Words>
  <Application>Microsoft Macintosh PowerPoint</Application>
  <PresentationFormat>Widescreen</PresentationFormat>
  <Paragraphs>348</Paragraphs>
  <Slides>25</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Courier New</vt:lpstr>
      <vt:lpstr>Times New Roman</vt:lpstr>
      <vt:lpstr>Wingdings 2</vt:lpstr>
      <vt:lpstr>Office Theme</vt:lpstr>
      <vt:lpstr>HWS Adjudicator Training</vt:lpstr>
      <vt:lpstr>PowerPoint Presentation</vt:lpstr>
      <vt:lpstr>The Colleges’ Title IX and Sexual Misconduct Policy prohibits: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Characteristics of Implicit Bias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Jantzi, Amanda</cp:lastModifiedBy>
  <cp:revision>163</cp:revision>
  <cp:lastPrinted>2021-12-08T17:19:10Z</cp:lastPrinted>
  <dcterms:created xsi:type="dcterms:W3CDTF">2018-03-27T14:23:49Z</dcterms:created>
  <dcterms:modified xsi:type="dcterms:W3CDTF">2026-03-19T13:18:17Z</dcterms:modified>
</cp:coreProperties>
</file>